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handoutMasterIdLst>
    <p:handoutMasterId r:id="rId9"/>
  </p:handoutMasterIdLst>
  <p:sldIdLst>
    <p:sldId id="278" r:id="rId2"/>
    <p:sldId id="280" r:id="rId3"/>
    <p:sldId id="284" r:id="rId4"/>
    <p:sldId id="285" r:id="rId5"/>
    <p:sldId id="286" r:id="rId6"/>
    <p:sldId id="282" r:id="rId7"/>
    <p:sldId id="283" r:id="rId8"/>
  </p:sldIdLst>
  <p:sldSz cx="18288000" cy="10287000"/>
  <p:notesSz cx="18288000" cy="10287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8779"/>
    <a:srgbClr val="D07689"/>
    <a:srgbClr val="853C48"/>
    <a:srgbClr val="FFFFFF"/>
    <a:srgbClr val="786957"/>
    <a:srgbClr val="D6AF73"/>
    <a:srgbClr val="DFD46F"/>
    <a:srgbClr val="8D515D"/>
    <a:srgbClr val="64202C"/>
    <a:srgbClr val="822C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357" autoAdjust="0"/>
  </p:normalViewPr>
  <p:slideViewPr>
    <p:cSldViewPr>
      <p:cViewPr varScale="1">
        <p:scale>
          <a:sx n="74" d="100"/>
          <a:sy n="74" d="100"/>
        </p:scale>
        <p:origin x="534" y="84"/>
      </p:cViewPr>
      <p:guideLst>
        <p:guide orient="horz" pos="2880"/>
        <p:guide pos="2160"/>
      </p:guideLst>
    </p:cSldViewPr>
  </p:slideViewPr>
  <p:notesTextViewPr>
    <p:cViewPr>
      <p:scale>
        <a:sx n="100" d="100"/>
        <a:sy n="100" d="100"/>
      </p:scale>
      <p:origin x="0" y="0"/>
    </p:cViewPr>
  </p:notesTextViewPr>
  <p:notesViewPr>
    <p:cSldViewPr>
      <p:cViewPr varScale="1">
        <p:scale>
          <a:sx n="49" d="100"/>
          <a:sy n="49" d="100"/>
        </p:scale>
        <p:origin x="1230"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es TADEJ" userId="470fccc2-9f14-43f2-af30-f5944f80914e" providerId="ADAL" clId="{B3D1DA48-CD57-427D-9B5B-0F2D8AF5A1F3}"/>
    <pc:docChg chg="undo custSel modSld">
      <pc:chgData name="Jules TADEJ" userId="470fccc2-9f14-43f2-af30-f5944f80914e" providerId="ADAL" clId="{B3D1DA48-CD57-427D-9B5B-0F2D8AF5A1F3}" dt="2025-02-26T15:23:15.280" v="2476" actId="20577"/>
      <pc:docMkLst>
        <pc:docMk/>
      </pc:docMkLst>
      <pc:sldChg chg="modSp mod">
        <pc:chgData name="Jules TADEJ" userId="470fccc2-9f14-43f2-af30-f5944f80914e" providerId="ADAL" clId="{B3D1DA48-CD57-427D-9B5B-0F2D8AF5A1F3}" dt="2025-02-26T15:23:15.280" v="2476" actId="20577"/>
        <pc:sldMkLst>
          <pc:docMk/>
          <pc:sldMk cId="780967629" sldId="282"/>
        </pc:sldMkLst>
        <pc:spChg chg="mod">
          <ac:chgData name="Jules TADEJ" userId="470fccc2-9f14-43f2-af30-f5944f80914e" providerId="ADAL" clId="{B3D1DA48-CD57-427D-9B5B-0F2D8AF5A1F3}" dt="2025-02-26T15:23:15.280" v="2476" actId="20577"/>
          <ac:spMkLst>
            <pc:docMk/>
            <pc:sldMk cId="780967629" sldId="282"/>
            <ac:spMk id="5" creationId="{374693CB-8D1B-1151-A476-4B0380C2E069}"/>
          </ac:spMkLst>
        </pc:spChg>
      </pc:sldChg>
      <pc:sldChg chg="modSp mod">
        <pc:chgData name="Jules TADEJ" userId="470fccc2-9f14-43f2-af30-f5944f80914e" providerId="ADAL" clId="{B3D1DA48-CD57-427D-9B5B-0F2D8AF5A1F3}" dt="2025-02-26T10:10:03.637" v="208" actId="20577"/>
        <pc:sldMkLst>
          <pc:docMk/>
          <pc:sldMk cId="3722249773" sldId="284"/>
        </pc:sldMkLst>
        <pc:spChg chg="mod">
          <ac:chgData name="Jules TADEJ" userId="470fccc2-9f14-43f2-af30-f5944f80914e" providerId="ADAL" clId="{B3D1DA48-CD57-427D-9B5B-0F2D8AF5A1F3}" dt="2025-02-26T10:10:03.637" v="208" actId="20577"/>
          <ac:spMkLst>
            <pc:docMk/>
            <pc:sldMk cId="3722249773" sldId="284"/>
            <ac:spMk id="5" creationId="{67722512-039E-FFB5-7F92-B643B91EB094}"/>
          </ac:spMkLst>
        </pc:spChg>
        <pc:spChg chg="mod">
          <ac:chgData name="Jules TADEJ" userId="470fccc2-9f14-43f2-af30-f5944f80914e" providerId="ADAL" clId="{B3D1DA48-CD57-427D-9B5B-0F2D8AF5A1F3}" dt="2025-02-26T09:46:05.648" v="163" actId="20577"/>
          <ac:spMkLst>
            <pc:docMk/>
            <pc:sldMk cId="3722249773" sldId="284"/>
            <ac:spMk id="8" creationId="{57D7601F-6FDB-6AED-5AAD-049C0A847BE4}"/>
          </ac:spMkLst>
        </pc:spChg>
      </pc:sldChg>
      <pc:sldChg chg="modSp mod">
        <pc:chgData name="Jules TADEJ" userId="470fccc2-9f14-43f2-af30-f5944f80914e" providerId="ADAL" clId="{B3D1DA48-CD57-427D-9B5B-0F2D8AF5A1F3}" dt="2025-02-26T09:44:27.462" v="135" actId="20577"/>
        <pc:sldMkLst>
          <pc:docMk/>
          <pc:sldMk cId="2360653263" sldId="285"/>
        </pc:sldMkLst>
        <pc:spChg chg="mod">
          <ac:chgData name="Jules TADEJ" userId="470fccc2-9f14-43f2-af30-f5944f80914e" providerId="ADAL" clId="{B3D1DA48-CD57-427D-9B5B-0F2D8AF5A1F3}" dt="2025-02-26T09:44:27.462" v="135" actId="20577"/>
          <ac:spMkLst>
            <pc:docMk/>
            <pc:sldMk cId="2360653263" sldId="285"/>
            <ac:spMk id="15" creationId="{3C04B0DE-854F-9765-AB0E-9E9CA99FA818}"/>
          </ac:spMkLst>
        </pc:spChg>
      </pc:sldChg>
      <pc:sldChg chg="addSp modSp mod">
        <pc:chgData name="Jules TADEJ" userId="470fccc2-9f14-43f2-af30-f5944f80914e" providerId="ADAL" clId="{B3D1DA48-CD57-427D-9B5B-0F2D8AF5A1F3}" dt="2025-02-26T13:53:54.290" v="922" actId="20577"/>
        <pc:sldMkLst>
          <pc:docMk/>
          <pc:sldMk cId="581973390" sldId="286"/>
        </pc:sldMkLst>
        <pc:spChg chg="mod">
          <ac:chgData name="Jules TADEJ" userId="470fccc2-9f14-43f2-af30-f5944f80914e" providerId="ADAL" clId="{B3D1DA48-CD57-427D-9B5B-0F2D8AF5A1F3}" dt="2025-02-26T13:53:54.290" v="922" actId="20577"/>
          <ac:spMkLst>
            <pc:docMk/>
            <pc:sldMk cId="581973390" sldId="286"/>
            <ac:spMk id="11" creationId="{6EDB3CA1-6C7D-D350-9252-EFE48B735AF6}"/>
          </ac:spMkLst>
        </pc:spChg>
        <pc:spChg chg="mod">
          <ac:chgData name="Jules TADEJ" userId="470fccc2-9f14-43f2-af30-f5944f80914e" providerId="ADAL" clId="{B3D1DA48-CD57-427D-9B5B-0F2D8AF5A1F3}" dt="2025-02-26T09:42:14.759" v="120" actId="20577"/>
          <ac:spMkLst>
            <pc:docMk/>
            <pc:sldMk cId="581973390" sldId="286"/>
            <ac:spMk id="14" creationId="{14A3B06B-785F-079A-B195-A1B9E17DCF3D}"/>
          </ac:spMkLst>
        </pc:spChg>
        <pc:spChg chg="mod">
          <ac:chgData name="Jules TADEJ" userId="470fccc2-9f14-43f2-af30-f5944f80914e" providerId="ADAL" clId="{B3D1DA48-CD57-427D-9B5B-0F2D8AF5A1F3}" dt="2025-02-26T09:31:58.812" v="23" actId="1076"/>
          <ac:spMkLst>
            <pc:docMk/>
            <pc:sldMk cId="581973390" sldId="286"/>
            <ac:spMk id="16" creationId="{C932815B-D5F3-FA61-C139-E49D4AED0CA7}"/>
          </ac:spMkLst>
        </pc:spChg>
        <pc:spChg chg="mod">
          <ac:chgData name="Jules TADEJ" userId="470fccc2-9f14-43f2-af30-f5944f80914e" providerId="ADAL" clId="{B3D1DA48-CD57-427D-9B5B-0F2D8AF5A1F3}" dt="2025-02-26T09:41:34.939" v="116" actId="14100"/>
          <ac:spMkLst>
            <pc:docMk/>
            <pc:sldMk cId="581973390" sldId="286"/>
            <ac:spMk id="17" creationId="{0CE55D0A-E2A3-421D-E939-45FD3D0E97A1}"/>
          </ac:spMkLst>
        </pc:spChg>
        <pc:picChg chg="add mod">
          <ac:chgData name="Jules TADEJ" userId="470fccc2-9f14-43f2-af30-f5944f80914e" providerId="ADAL" clId="{B3D1DA48-CD57-427D-9B5B-0F2D8AF5A1F3}" dt="2025-02-26T09:33:58.847" v="33" actId="14100"/>
          <ac:picMkLst>
            <pc:docMk/>
            <pc:sldMk cId="581973390" sldId="286"/>
            <ac:picMk id="4" creationId="{B1CCE2A6-39C7-294F-26C0-675FBB76CA53}"/>
          </ac:picMkLst>
        </pc:picChg>
        <pc:picChg chg="mod">
          <ac:chgData name="Jules TADEJ" userId="470fccc2-9f14-43f2-af30-f5944f80914e" providerId="ADAL" clId="{B3D1DA48-CD57-427D-9B5B-0F2D8AF5A1F3}" dt="2025-02-26T09:34:03.207" v="34" actId="1076"/>
          <ac:picMkLst>
            <pc:docMk/>
            <pc:sldMk cId="581973390" sldId="286"/>
            <ac:picMk id="20" creationId="{6D21049A-EB46-634F-2586-752A2B6AF17C}"/>
          </ac:picMkLst>
        </pc:picChg>
        <pc:picChg chg="mod">
          <ac:chgData name="Jules TADEJ" userId="470fccc2-9f14-43f2-af30-f5944f80914e" providerId="ADAL" clId="{B3D1DA48-CD57-427D-9B5B-0F2D8AF5A1F3}" dt="2025-02-26T09:33:39.982" v="28" actId="1076"/>
          <ac:picMkLst>
            <pc:docMk/>
            <pc:sldMk cId="581973390" sldId="286"/>
            <ac:picMk id="22" creationId="{3C9AB81D-4F05-976C-709E-EC9FF61F11BB}"/>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13A4C274-A4A5-B3F7-98DF-6FB8F01911BE}"/>
              </a:ext>
            </a:extLst>
          </p:cNvPr>
          <p:cNvSpPr>
            <a:spLocks noGrp="1"/>
          </p:cNvSpPr>
          <p:nvPr>
            <p:ph type="hdr" sz="quarter"/>
          </p:nvPr>
        </p:nvSpPr>
        <p:spPr>
          <a:xfrm>
            <a:off x="0" y="0"/>
            <a:ext cx="7924800" cy="51593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BC91341E-C1CD-BCE6-7340-010F9B5647A4}"/>
              </a:ext>
            </a:extLst>
          </p:cNvPr>
          <p:cNvSpPr>
            <a:spLocks noGrp="1"/>
          </p:cNvSpPr>
          <p:nvPr>
            <p:ph type="dt" sz="quarter" idx="1"/>
          </p:nvPr>
        </p:nvSpPr>
        <p:spPr>
          <a:xfrm>
            <a:off x="10358438" y="0"/>
            <a:ext cx="7924800" cy="515938"/>
          </a:xfrm>
          <a:prstGeom prst="rect">
            <a:avLst/>
          </a:prstGeom>
        </p:spPr>
        <p:txBody>
          <a:bodyPr vert="horz" lIns="91440" tIns="45720" rIns="91440" bIns="45720" rtlCol="0"/>
          <a:lstStyle>
            <a:lvl1pPr algn="r">
              <a:defRPr sz="1200"/>
            </a:lvl1pPr>
          </a:lstStyle>
          <a:p>
            <a:fld id="{BADCBE66-37A0-4CCD-9BB0-414AB9BAF1B7}" type="datetimeFigureOut">
              <a:rPr lang="fr-FR" smtClean="0"/>
              <a:t>26/02/2025</a:t>
            </a:fld>
            <a:endParaRPr lang="fr-FR"/>
          </a:p>
        </p:txBody>
      </p:sp>
      <p:sp>
        <p:nvSpPr>
          <p:cNvPr id="4" name="Espace réservé du pied de page 3">
            <a:extLst>
              <a:ext uri="{FF2B5EF4-FFF2-40B4-BE49-F238E27FC236}">
                <a16:creationId xmlns:a16="http://schemas.microsoft.com/office/drawing/2014/main" id="{EFCD7356-06AC-4AF4-F817-DD2DF2D97962}"/>
              </a:ext>
            </a:extLst>
          </p:cNvPr>
          <p:cNvSpPr>
            <a:spLocks noGrp="1"/>
          </p:cNvSpPr>
          <p:nvPr>
            <p:ph type="ftr" sz="quarter" idx="2"/>
          </p:nvPr>
        </p:nvSpPr>
        <p:spPr>
          <a:xfrm>
            <a:off x="0" y="9771063"/>
            <a:ext cx="7924800" cy="51593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288E10F6-773D-B85B-7B34-807B65BD0B89}"/>
              </a:ext>
            </a:extLst>
          </p:cNvPr>
          <p:cNvSpPr>
            <a:spLocks noGrp="1"/>
          </p:cNvSpPr>
          <p:nvPr>
            <p:ph type="sldNum" sz="quarter" idx="3"/>
          </p:nvPr>
        </p:nvSpPr>
        <p:spPr>
          <a:xfrm>
            <a:off x="10358438" y="9771063"/>
            <a:ext cx="7924800" cy="515937"/>
          </a:xfrm>
          <a:prstGeom prst="rect">
            <a:avLst/>
          </a:prstGeom>
        </p:spPr>
        <p:txBody>
          <a:bodyPr vert="horz" lIns="91440" tIns="45720" rIns="91440" bIns="45720" rtlCol="0" anchor="b"/>
          <a:lstStyle>
            <a:lvl1pPr algn="r">
              <a:defRPr sz="1200"/>
            </a:lvl1pPr>
          </a:lstStyle>
          <a:p>
            <a:fld id="{15AC52E9-5D7C-4EB0-A83D-E574CE9F1E1E}" type="slidenum">
              <a:rPr lang="fr-FR" smtClean="0"/>
              <a:t>‹N°›</a:t>
            </a:fld>
            <a:endParaRPr lang="fr-FR"/>
          </a:p>
        </p:txBody>
      </p:sp>
    </p:spTree>
    <p:extLst>
      <p:ext uri="{BB962C8B-B14F-4D97-AF65-F5344CB8AC3E}">
        <p14:creationId xmlns:p14="http://schemas.microsoft.com/office/powerpoint/2010/main" val="365246257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2658285" y="0"/>
            <a:ext cx="4648200" cy="10283825"/>
          </a:xfrm>
          <a:custGeom>
            <a:avLst/>
            <a:gdLst/>
            <a:ahLst/>
            <a:cxnLst/>
            <a:rect l="l" t="t" r="r" b="b"/>
            <a:pathLst>
              <a:path w="4648200" h="10283825">
                <a:moveTo>
                  <a:pt x="0" y="0"/>
                </a:moveTo>
                <a:lnTo>
                  <a:pt x="4648199" y="0"/>
                </a:lnTo>
                <a:lnTo>
                  <a:pt x="4648199" y="10283432"/>
                </a:lnTo>
                <a:lnTo>
                  <a:pt x="0" y="10283432"/>
                </a:lnTo>
                <a:lnTo>
                  <a:pt x="0" y="0"/>
                </a:lnTo>
                <a:close/>
              </a:path>
            </a:pathLst>
          </a:custGeom>
          <a:solidFill>
            <a:srgbClr val="095E83">
              <a:alpha val="19999"/>
            </a:srgbClr>
          </a:solidFill>
        </p:spPr>
        <p:txBody>
          <a:bodyPr wrap="square" lIns="0" tIns="0" rIns="0" bIns="0" rtlCol="0"/>
          <a:lstStyle/>
          <a:p>
            <a:endParaRPr/>
          </a:p>
        </p:txBody>
      </p:sp>
      <p:sp>
        <p:nvSpPr>
          <p:cNvPr id="17" name="bg object 17"/>
          <p:cNvSpPr/>
          <p:nvPr/>
        </p:nvSpPr>
        <p:spPr>
          <a:xfrm>
            <a:off x="7308598" y="5517234"/>
            <a:ext cx="10554335" cy="0"/>
          </a:xfrm>
          <a:custGeom>
            <a:avLst/>
            <a:gdLst/>
            <a:ahLst/>
            <a:cxnLst/>
            <a:rect l="l" t="t" r="r" b="b"/>
            <a:pathLst>
              <a:path w="10554335">
                <a:moveTo>
                  <a:pt x="0" y="0"/>
                </a:moveTo>
                <a:lnTo>
                  <a:pt x="10553802" y="0"/>
                </a:lnTo>
              </a:path>
            </a:pathLst>
          </a:custGeom>
          <a:ln w="47624">
            <a:solidFill>
              <a:srgbClr val="000000"/>
            </a:solidFill>
          </a:ln>
        </p:spPr>
        <p:txBody>
          <a:bodyPr wrap="square" lIns="0" tIns="0" rIns="0" bIns="0" rtlCol="0"/>
          <a:lstStyle/>
          <a:p>
            <a:endParaRPr/>
          </a:p>
        </p:txBody>
      </p:sp>
      <p:pic>
        <p:nvPicPr>
          <p:cNvPr id="18" name="bg object 18"/>
          <p:cNvPicPr/>
          <p:nvPr/>
        </p:nvPicPr>
        <p:blipFill>
          <a:blip r:embed="rId2" cstate="print"/>
          <a:stretch>
            <a:fillRect/>
          </a:stretch>
        </p:blipFill>
        <p:spPr>
          <a:xfrm>
            <a:off x="0" y="952860"/>
            <a:ext cx="5810249" cy="8715374"/>
          </a:xfrm>
          <a:prstGeom prst="rect">
            <a:avLst/>
          </a:prstGeom>
        </p:spPr>
      </p:pic>
      <p:sp>
        <p:nvSpPr>
          <p:cNvPr id="2" name="Holder 2"/>
          <p:cNvSpPr>
            <a:spLocks noGrp="1"/>
          </p:cNvSpPr>
          <p:nvPr>
            <p:ph type="ctrTitle"/>
          </p:nvPr>
        </p:nvSpPr>
        <p:spPr>
          <a:xfrm>
            <a:off x="413639" y="4460545"/>
            <a:ext cx="17460721" cy="754379"/>
          </a:xfrm>
          <a:prstGeom prst="rect">
            <a:avLst/>
          </a:prstGeom>
        </p:spPr>
        <p:txBody>
          <a:bodyPr wrap="square" lIns="0" tIns="0" rIns="0" bIns="0">
            <a:spAutoFit/>
          </a:bodyPr>
          <a:lstStyle>
            <a:lvl1pPr>
              <a:defRPr sz="4750" b="1" i="0">
                <a:solidFill>
                  <a:srgbClr val="2F2E2B"/>
                </a:solidFill>
                <a:latin typeface="Times New Roman"/>
                <a:cs typeface="Times New Roman"/>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150" b="1" i="0">
                <a:solidFill>
                  <a:srgbClr val="2F2E2B"/>
                </a:solidFill>
                <a:latin typeface="Cambria"/>
                <a:cs typeface="Cambria"/>
              </a:defRPr>
            </a:lvl1pPr>
          </a:lstStyle>
          <a:p>
            <a:endParaRPr/>
          </a:p>
        </p:txBody>
      </p:sp>
      <p:sp>
        <p:nvSpPr>
          <p:cNvPr id="3" name="Holder 3"/>
          <p:cNvSpPr>
            <a:spLocks noGrp="1"/>
          </p:cNvSpPr>
          <p:nvPr>
            <p:ph type="body" idx="1"/>
          </p:nvPr>
        </p:nvSpPr>
        <p:spPr/>
        <p:txBody>
          <a:bodyPr lIns="0" tIns="0" rIns="0" bIns="0"/>
          <a:lstStyle>
            <a:lvl1pPr>
              <a:defRPr sz="2700" b="1" i="0">
                <a:solidFill>
                  <a:srgbClr val="2F2E2B"/>
                </a:solidFill>
                <a:latin typeface="Tahoma"/>
                <a:cs typeface="Tahoma"/>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1"/>
            <a:ext cx="18288000" cy="1482090"/>
          </a:xfrm>
          <a:custGeom>
            <a:avLst/>
            <a:gdLst/>
            <a:ahLst/>
            <a:cxnLst/>
            <a:rect l="l" t="t" r="r" b="b"/>
            <a:pathLst>
              <a:path w="18288000" h="1482090">
                <a:moveTo>
                  <a:pt x="0" y="0"/>
                </a:moveTo>
                <a:lnTo>
                  <a:pt x="18287999" y="0"/>
                </a:lnTo>
                <a:lnTo>
                  <a:pt x="18287999" y="1481750"/>
                </a:lnTo>
                <a:lnTo>
                  <a:pt x="0" y="1481750"/>
                </a:lnTo>
                <a:lnTo>
                  <a:pt x="0" y="0"/>
                </a:lnTo>
                <a:close/>
              </a:path>
            </a:pathLst>
          </a:custGeom>
          <a:solidFill>
            <a:srgbClr val="095E83">
              <a:alpha val="19999"/>
            </a:srgbClr>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150" b="1" i="0">
                <a:solidFill>
                  <a:srgbClr val="2F2E2B"/>
                </a:solidFill>
                <a:latin typeface="Cambria"/>
                <a:cs typeface="Cambria"/>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2/26/2025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150" b="1" i="0">
                <a:solidFill>
                  <a:srgbClr val="2F2E2B"/>
                </a:solidFill>
                <a:latin typeface="Cambria"/>
                <a:cs typeface="Cambri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2/26/2025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2/26/2025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623590" y="302912"/>
            <a:ext cx="7040818" cy="658494"/>
          </a:xfrm>
          <a:prstGeom prst="rect">
            <a:avLst/>
          </a:prstGeom>
        </p:spPr>
        <p:txBody>
          <a:bodyPr wrap="square" lIns="0" tIns="0" rIns="0" bIns="0">
            <a:spAutoFit/>
          </a:bodyPr>
          <a:lstStyle>
            <a:lvl1pPr>
              <a:defRPr sz="4150" b="1" i="0">
                <a:solidFill>
                  <a:srgbClr val="2F2E2B"/>
                </a:solidFill>
                <a:latin typeface="Cambria"/>
                <a:cs typeface="Cambria"/>
              </a:defRPr>
            </a:lvl1pPr>
          </a:lstStyle>
          <a:p>
            <a:endParaRPr/>
          </a:p>
        </p:txBody>
      </p:sp>
      <p:sp>
        <p:nvSpPr>
          <p:cNvPr id="3" name="Holder 3"/>
          <p:cNvSpPr>
            <a:spLocks noGrp="1"/>
          </p:cNvSpPr>
          <p:nvPr>
            <p:ph type="body" idx="1"/>
          </p:nvPr>
        </p:nvSpPr>
        <p:spPr>
          <a:xfrm>
            <a:off x="1644566" y="2542170"/>
            <a:ext cx="14998866" cy="5740400"/>
          </a:xfrm>
          <a:prstGeom prst="rect">
            <a:avLst/>
          </a:prstGeom>
        </p:spPr>
        <p:txBody>
          <a:bodyPr wrap="square" lIns="0" tIns="0" rIns="0" bIns="0">
            <a:spAutoFit/>
          </a:bodyPr>
          <a:lstStyle>
            <a:lvl1pPr>
              <a:defRPr sz="2700" b="1" i="0">
                <a:solidFill>
                  <a:srgbClr val="2F2E2B"/>
                </a:solidFill>
                <a:latin typeface="Tahoma"/>
                <a:cs typeface="Tahoma"/>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2/26/2025</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3">
            <a:extLst>
              <a:ext uri="{FF2B5EF4-FFF2-40B4-BE49-F238E27FC236}">
                <a16:creationId xmlns:a16="http://schemas.microsoft.com/office/drawing/2014/main" id="{E63B87F1-55B2-F607-1D97-B30302B97416}"/>
              </a:ext>
            </a:extLst>
          </p:cNvPr>
          <p:cNvSpPr/>
          <p:nvPr/>
        </p:nvSpPr>
        <p:spPr>
          <a:xfrm>
            <a:off x="403249" y="4323715"/>
            <a:ext cx="11177905" cy="57785"/>
          </a:xfrm>
          <a:custGeom>
            <a:avLst/>
            <a:gdLst/>
            <a:ahLst/>
            <a:cxnLst/>
            <a:rect l="l" t="t" r="r" b="b"/>
            <a:pathLst>
              <a:path w="11177905" h="57785">
                <a:moveTo>
                  <a:pt x="11177492" y="57556"/>
                </a:moveTo>
                <a:lnTo>
                  <a:pt x="0" y="57556"/>
                </a:lnTo>
                <a:lnTo>
                  <a:pt x="0" y="0"/>
                </a:lnTo>
                <a:lnTo>
                  <a:pt x="11177492" y="0"/>
                </a:lnTo>
                <a:lnTo>
                  <a:pt x="11177492" y="57556"/>
                </a:lnTo>
                <a:close/>
              </a:path>
            </a:pathLst>
          </a:custGeom>
          <a:solidFill>
            <a:srgbClr val="575864"/>
          </a:solidFill>
        </p:spPr>
        <p:txBody>
          <a:bodyPr wrap="square" lIns="0" tIns="0" rIns="0" bIns="0" rtlCol="0"/>
          <a:lstStyle/>
          <a:p>
            <a:endParaRPr/>
          </a:p>
        </p:txBody>
      </p:sp>
      <p:sp>
        <p:nvSpPr>
          <p:cNvPr id="4" name="Rectangle 3">
            <a:extLst>
              <a:ext uri="{FF2B5EF4-FFF2-40B4-BE49-F238E27FC236}">
                <a16:creationId xmlns:a16="http://schemas.microsoft.com/office/drawing/2014/main" id="{03B62778-04A9-ED10-7CF7-B789CBDC69BB}"/>
              </a:ext>
            </a:extLst>
          </p:cNvPr>
          <p:cNvSpPr/>
          <p:nvPr/>
        </p:nvSpPr>
        <p:spPr>
          <a:xfrm>
            <a:off x="12344400" y="-24247"/>
            <a:ext cx="5943601" cy="10311247"/>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object 2">
            <a:extLst>
              <a:ext uri="{FF2B5EF4-FFF2-40B4-BE49-F238E27FC236}">
                <a16:creationId xmlns:a16="http://schemas.microsoft.com/office/drawing/2014/main" id="{A8737F6F-52AD-FEAC-7A52-96773BA30F46}"/>
              </a:ext>
            </a:extLst>
          </p:cNvPr>
          <p:cNvSpPr txBox="1">
            <a:spLocks/>
          </p:cNvSpPr>
          <p:nvPr/>
        </p:nvSpPr>
        <p:spPr>
          <a:xfrm>
            <a:off x="413639" y="3635326"/>
            <a:ext cx="17460721" cy="628377"/>
          </a:xfrm>
          <a:prstGeom prst="rect">
            <a:avLst/>
          </a:prstGeom>
        </p:spPr>
        <p:txBody>
          <a:bodyPr vert="horz" wrap="square" lIns="0" tIns="73660" rIns="0" bIns="0" rtlCol="0">
            <a:spAutoFit/>
          </a:bodyPr>
          <a:lstStyle>
            <a:defPPr>
              <a:defRPr lang="fr-FR"/>
            </a:defPPr>
            <a:lvl1pPr marL="12700" algn="r">
              <a:lnSpc>
                <a:spcPct val="100000"/>
              </a:lnSpc>
              <a:spcBef>
                <a:spcPts val="580"/>
              </a:spcBef>
              <a:defRPr sz="4800" b="1" i="0" spc="125">
                <a:solidFill>
                  <a:srgbClr val="2E2D2B"/>
                </a:solidFill>
                <a:latin typeface="Calibri"/>
                <a:ea typeface="+mj-ea"/>
                <a:cs typeface="Calibri"/>
              </a:defRPr>
            </a:lvl1pPr>
          </a:lstStyle>
          <a:p>
            <a:pPr algn="l"/>
            <a:r>
              <a:rPr lang="fr-FR" sz="3600" dirty="0">
                <a:latin typeface="Gotham Black" panose="02000604040000020004" pitchFamily="50" charset="0"/>
              </a:rPr>
              <a:t>ANALYSE SOLDES AH24 BE</a:t>
            </a:r>
          </a:p>
        </p:txBody>
      </p:sp>
    </p:spTree>
    <p:extLst>
      <p:ext uri="{BB962C8B-B14F-4D97-AF65-F5344CB8AC3E}">
        <p14:creationId xmlns:p14="http://schemas.microsoft.com/office/powerpoint/2010/main" val="1975563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914400" y="7620"/>
            <a:ext cx="3524250" cy="10287000"/>
          </a:xfrm>
          <a:custGeom>
            <a:avLst/>
            <a:gdLst/>
            <a:ahLst/>
            <a:cxnLst/>
            <a:rect l="l" t="t" r="r" b="b"/>
            <a:pathLst>
              <a:path w="3524250" h="10287000">
                <a:moveTo>
                  <a:pt x="0" y="0"/>
                </a:moveTo>
                <a:lnTo>
                  <a:pt x="3524249" y="0"/>
                </a:lnTo>
                <a:lnTo>
                  <a:pt x="3524249" y="10286999"/>
                </a:lnTo>
                <a:lnTo>
                  <a:pt x="0" y="10286999"/>
                </a:lnTo>
                <a:lnTo>
                  <a:pt x="0" y="0"/>
                </a:lnTo>
                <a:close/>
              </a:path>
            </a:pathLst>
          </a:custGeom>
          <a:solidFill>
            <a:schemeClr val="accent2">
              <a:lumMod val="75000"/>
            </a:schemeClr>
          </a:solidFill>
          <a:ln>
            <a:solidFill>
              <a:schemeClr val="accent2">
                <a:lumMod val="75000"/>
              </a:schemeClr>
            </a:solidFill>
          </a:ln>
        </p:spPr>
        <p:txBody>
          <a:bodyPr wrap="square" lIns="0" tIns="0" rIns="0" bIns="0" rtlCol="0"/>
          <a:lstStyle/>
          <a:p>
            <a:endParaRPr dirty="0"/>
          </a:p>
        </p:txBody>
      </p:sp>
      <p:sp>
        <p:nvSpPr>
          <p:cNvPr id="5" name="object 5"/>
          <p:cNvSpPr txBox="1">
            <a:spLocks noGrp="1"/>
          </p:cNvSpPr>
          <p:nvPr>
            <p:ph type="title"/>
          </p:nvPr>
        </p:nvSpPr>
        <p:spPr>
          <a:xfrm>
            <a:off x="6726012" y="623838"/>
            <a:ext cx="9754686" cy="651460"/>
          </a:xfrm>
          <a:prstGeom prst="rect">
            <a:avLst/>
          </a:prstGeom>
        </p:spPr>
        <p:txBody>
          <a:bodyPr vert="horz" wrap="square" lIns="0" tIns="12700" rIns="0" bIns="0" rtlCol="0">
            <a:spAutoFit/>
          </a:bodyPr>
          <a:lstStyle/>
          <a:p>
            <a:pPr marL="12700" algn="ctr" rtl="0">
              <a:spcBef>
                <a:spcPts val="100"/>
              </a:spcBef>
            </a:pPr>
            <a:r>
              <a:rPr lang="fr-FR" kern="1200" spc="135" dirty="0">
                <a:solidFill>
                  <a:srgbClr val="2E2D2B"/>
                </a:solidFill>
                <a:latin typeface="Aptos" panose="020B0004020202020204" pitchFamily="34" charset="0"/>
                <a:cs typeface="Calibri"/>
              </a:rPr>
              <a:t>1</a:t>
            </a:r>
            <a:r>
              <a:rPr kern="1200" spc="135" dirty="0">
                <a:solidFill>
                  <a:srgbClr val="2E2D2B"/>
                </a:solidFill>
                <a:latin typeface="Aptos" panose="020B0004020202020204" pitchFamily="34" charset="0"/>
                <a:cs typeface="Calibri"/>
              </a:rPr>
              <a:t>. </a:t>
            </a:r>
            <a:r>
              <a:rPr lang="fr-FR" kern="1200" spc="135" dirty="0">
                <a:solidFill>
                  <a:srgbClr val="2E2D2B"/>
                </a:solidFill>
                <a:latin typeface="Aptos" panose="020B0004020202020204" pitchFamily="34" charset="0"/>
                <a:cs typeface="Calibri"/>
              </a:rPr>
              <a:t>Récap opération </a:t>
            </a:r>
            <a:endParaRPr kern="1200" spc="135" dirty="0">
              <a:solidFill>
                <a:srgbClr val="2E2D2B"/>
              </a:solidFill>
              <a:latin typeface="Aptos" panose="020B0004020202020204" pitchFamily="34" charset="0"/>
              <a:cs typeface="Calibri"/>
            </a:endParaRPr>
          </a:p>
        </p:txBody>
      </p:sp>
      <p:sp>
        <p:nvSpPr>
          <p:cNvPr id="6" name="object 6"/>
          <p:cNvSpPr/>
          <p:nvPr/>
        </p:nvSpPr>
        <p:spPr>
          <a:xfrm>
            <a:off x="7391400" y="1801216"/>
            <a:ext cx="8423910" cy="24765"/>
          </a:xfrm>
          <a:custGeom>
            <a:avLst/>
            <a:gdLst/>
            <a:ahLst/>
            <a:cxnLst/>
            <a:rect l="l" t="t" r="r" b="b"/>
            <a:pathLst>
              <a:path w="8423910" h="24764">
                <a:moveTo>
                  <a:pt x="8423324" y="24716"/>
                </a:moveTo>
                <a:lnTo>
                  <a:pt x="0" y="24716"/>
                </a:lnTo>
                <a:lnTo>
                  <a:pt x="0" y="0"/>
                </a:lnTo>
                <a:lnTo>
                  <a:pt x="8423324" y="0"/>
                </a:lnTo>
                <a:lnTo>
                  <a:pt x="8423324" y="24716"/>
                </a:lnTo>
                <a:close/>
              </a:path>
            </a:pathLst>
          </a:custGeom>
          <a:solidFill>
            <a:srgbClr val="2F2E2B"/>
          </a:solidFill>
        </p:spPr>
        <p:txBody>
          <a:bodyPr wrap="square" lIns="0" tIns="0" rIns="0" bIns="0" rtlCol="0"/>
          <a:lstStyle/>
          <a:p>
            <a:endParaRPr/>
          </a:p>
        </p:txBody>
      </p:sp>
      <p:sp>
        <p:nvSpPr>
          <p:cNvPr id="8" name="object 8"/>
          <p:cNvSpPr txBox="1"/>
          <p:nvPr/>
        </p:nvSpPr>
        <p:spPr>
          <a:xfrm>
            <a:off x="5105400" y="2306020"/>
            <a:ext cx="10896600" cy="6680034"/>
          </a:xfrm>
          <a:prstGeom prst="rect">
            <a:avLst/>
          </a:prstGeom>
          <a:noFill/>
          <a:ln>
            <a:noFill/>
          </a:ln>
        </p:spPr>
        <p:txBody>
          <a:bodyPr vert="horz" wrap="square" lIns="0" tIns="16510" rIns="0" bIns="0" rtlCol="0">
            <a:spAutoFit/>
          </a:bodyPr>
          <a:lstStyle>
            <a:defPPr>
              <a:defRPr lang="fr-FR"/>
            </a:defPPr>
            <a:lvl1pPr marL="469900" indent="-457200">
              <a:lnSpc>
                <a:spcPct val="100000"/>
              </a:lnSpc>
              <a:spcBef>
                <a:spcPts val="130"/>
              </a:spcBef>
              <a:buFont typeface="Arial" panose="020B0604020202020204" pitchFamily="34" charset="0"/>
              <a:buChar char="•"/>
              <a:defRPr sz="2800" spc="235">
                <a:latin typeface="Calibri"/>
                <a:cs typeface="Calibri"/>
              </a:defRPr>
            </a:lvl1pPr>
          </a:lstStyle>
          <a:p>
            <a:pPr marL="12700" indent="0">
              <a:buNone/>
            </a:pPr>
            <a:r>
              <a:rPr lang="fr-FR" sz="2200" b="1" spc="300" dirty="0">
                <a:solidFill>
                  <a:schemeClr val="accent2">
                    <a:lumMod val="75000"/>
                  </a:schemeClr>
                </a:solidFill>
                <a:latin typeface="Aptos" panose="020B0004020202020204" pitchFamily="34" charset="0"/>
              </a:rPr>
              <a:t>DATES : </a:t>
            </a:r>
            <a:r>
              <a:rPr lang="fr-FR" sz="2200" b="0" spc="300" dirty="0">
                <a:latin typeface="Aptos" panose="020B0004020202020204" pitchFamily="34" charset="0"/>
              </a:rPr>
              <a:t>du </a:t>
            </a:r>
            <a:r>
              <a:rPr lang="fr-FR" sz="2200" spc="300" dirty="0">
                <a:latin typeface="Aptos" panose="020B0004020202020204" pitchFamily="34" charset="0"/>
              </a:rPr>
              <a:t>03/01/25</a:t>
            </a:r>
            <a:r>
              <a:rPr lang="fr-FR" sz="2200" b="1" spc="300" dirty="0">
                <a:solidFill>
                  <a:schemeClr val="accent2">
                    <a:lumMod val="75000"/>
                  </a:schemeClr>
                </a:solidFill>
                <a:latin typeface="Aptos" panose="020B0004020202020204" pitchFamily="34" charset="0"/>
              </a:rPr>
              <a:t> </a:t>
            </a:r>
            <a:r>
              <a:rPr lang="fr-FR" sz="2200" b="0" spc="300" dirty="0">
                <a:latin typeface="Aptos" panose="020B0004020202020204" pitchFamily="34" charset="0"/>
              </a:rPr>
              <a:t>au </a:t>
            </a:r>
            <a:r>
              <a:rPr lang="fr-FR" sz="2200" spc="300" dirty="0">
                <a:latin typeface="Aptos" panose="020B0004020202020204" pitchFamily="34" charset="0"/>
              </a:rPr>
              <a:t>31</a:t>
            </a:r>
            <a:r>
              <a:rPr lang="fr-FR" sz="2200" b="0" spc="300" dirty="0">
                <a:latin typeface="Aptos" panose="020B0004020202020204" pitchFamily="34" charset="0"/>
              </a:rPr>
              <a:t>/01</a:t>
            </a:r>
            <a:r>
              <a:rPr lang="fr-FR" sz="2200" spc="300" dirty="0">
                <a:latin typeface="Aptos" panose="020B0004020202020204" pitchFamily="34" charset="0"/>
              </a:rPr>
              <a:t>/25</a:t>
            </a:r>
            <a:endParaRPr lang="fr-FR" sz="2200" b="0" spc="300" dirty="0">
              <a:latin typeface="Aptos" panose="020B0004020202020204" pitchFamily="34" charset="0"/>
            </a:endParaRPr>
          </a:p>
          <a:p>
            <a:pPr marL="12700" indent="0">
              <a:buNone/>
            </a:pPr>
            <a:r>
              <a:rPr lang="fr-FR" sz="2200" b="1" spc="300" dirty="0">
                <a:solidFill>
                  <a:schemeClr val="accent2">
                    <a:lumMod val="75000"/>
                  </a:schemeClr>
                </a:solidFill>
                <a:latin typeface="Aptos" panose="020B0004020202020204" pitchFamily="34" charset="0"/>
              </a:rPr>
              <a:t>CIBLAGE : </a:t>
            </a:r>
            <a:r>
              <a:rPr lang="fr-FR" sz="2200" spc="300" dirty="0">
                <a:latin typeface="Aptos" panose="020B0004020202020204" pitchFamily="34" charset="0"/>
              </a:rPr>
              <a:t>Tout public</a:t>
            </a:r>
          </a:p>
          <a:p>
            <a:pPr marL="12700" indent="0">
              <a:buNone/>
            </a:pPr>
            <a:endParaRPr lang="fr-FR" sz="2200" spc="300" dirty="0">
              <a:latin typeface="Aptos" panose="020B0004020202020204" pitchFamily="34" charset="0"/>
            </a:endParaRPr>
          </a:p>
          <a:p>
            <a:pPr marL="12700" indent="0">
              <a:buNone/>
            </a:pPr>
            <a:r>
              <a:rPr lang="fr-FR" sz="2200" b="1" spc="300" dirty="0">
                <a:solidFill>
                  <a:schemeClr val="accent2">
                    <a:lumMod val="75000"/>
                  </a:schemeClr>
                </a:solidFill>
                <a:latin typeface="Aptos" panose="020B0004020202020204" pitchFamily="34" charset="0"/>
              </a:rPr>
              <a:t>PÉRIMETRE : </a:t>
            </a:r>
            <a:r>
              <a:rPr lang="fr-FR" sz="2200" spc="300" dirty="0">
                <a:latin typeface="Aptos" panose="020B0004020202020204" pitchFamily="34" charset="0"/>
              </a:rPr>
              <a:t>SUCC/GMA/WEB </a:t>
            </a:r>
          </a:p>
          <a:p>
            <a:pPr marL="12700" indent="0">
              <a:buNone/>
            </a:pPr>
            <a:endParaRPr lang="fr-FR" sz="2200" spc="300" dirty="0">
              <a:latin typeface="Aptos" panose="020B0004020202020204" pitchFamily="34" charset="0"/>
            </a:endParaRPr>
          </a:p>
          <a:p>
            <a:pPr marL="12700" indent="0">
              <a:buNone/>
            </a:pPr>
            <a:r>
              <a:rPr lang="fr-FR" sz="2200" b="1" spc="300" dirty="0">
                <a:solidFill>
                  <a:schemeClr val="accent2">
                    <a:lumMod val="75000"/>
                  </a:schemeClr>
                </a:solidFill>
                <a:latin typeface="Aptos" panose="020B0004020202020204" pitchFamily="34" charset="0"/>
              </a:rPr>
              <a:t>MÉCANIQUE : </a:t>
            </a:r>
            <a:r>
              <a:rPr lang="fr-FR" sz="2200" spc="300" dirty="0">
                <a:latin typeface="Aptos" panose="020B0004020202020204" pitchFamily="34" charset="0"/>
              </a:rPr>
              <a:t>jusqu’à -50% sur une sélection</a:t>
            </a:r>
          </a:p>
          <a:p>
            <a:pPr marL="12700" indent="0">
              <a:buNone/>
            </a:pPr>
            <a:endParaRPr lang="fr-FR" sz="2200" spc="300" dirty="0">
              <a:latin typeface="Aptos" panose="020B0004020202020204" pitchFamily="34" charset="0"/>
            </a:endParaRPr>
          </a:p>
          <a:p>
            <a:pPr marL="12700" indent="0">
              <a:buNone/>
            </a:pPr>
            <a:endParaRPr lang="fr-FR" sz="2200" spc="300" dirty="0">
              <a:latin typeface="Aptos" panose="020B0004020202020204" pitchFamily="34" charset="0"/>
            </a:endParaRPr>
          </a:p>
          <a:p>
            <a:pPr marL="12700" indent="0">
              <a:buNone/>
            </a:pPr>
            <a:endParaRPr lang="fr-FR" sz="2200" spc="300" dirty="0">
              <a:latin typeface="Aptos" panose="020B0004020202020204" pitchFamily="34" charset="0"/>
            </a:endParaRPr>
          </a:p>
          <a:p>
            <a:pPr marL="12700" indent="0">
              <a:buNone/>
            </a:pPr>
            <a:endParaRPr lang="fr-FR" sz="2200" spc="300" dirty="0">
              <a:latin typeface="Aptos" panose="020B0004020202020204" pitchFamily="34" charset="0"/>
            </a:endParaRPr>
          </a:p>
          <a:p>
            <a:pPr marL="12700" indent="0">
              <a:buNone/>
            </a:pPr>
            <a:endParaRPr lang="fr-FR" sz="2200" spc="300" dirty="0">
              <a:latin typeface="Aptos" panose="020B0004020202020204" pitchFamily="34" charset="0"/>
            </a:endParaRPr>
          </a:p>
          <a:p>
            <a:pPr marL="12700" indent="0">
              <a:buNone/>
            </a:pPr>
            <a:endParaRPr lang="fr-FR" sz="2200" spc="300" dirty="0">
              <a:latin typeface="Aptos" panose="020B0004020202020204" pitchFamily="34" charset="0"/>
            </a:endParaRPr>
          </a:p>
          <a:p>
            <a:pPr marL="12700" indent="0">
              <a:buNone/>
            </a:pPr>
            <a:endParaRPr lang="fr-FR" sz="2200" spc="300" dirty="0">
              <a:latin typeface="Aptos" panose="020B0004020202020204" pitchFamily="34" charset="0"/>
            </a:endParaRPr>
          </a:p>
          <a:p>
            <a:pPr marL="12700" indent="0">
              <a:buNone/>
            </a:pPr>
            <a:endParaRPr lang="fr-FR" sz="2200" spc="300" dirty="0">
              <a:latin typeface="Aptos" panose="020B0004020202020204" pitchFamily="34" charset="0"/>
            </a:endParaRPr>
          </a:p>
          <a:p>
            <a:pPr marL="12700" indent="0">
              <a:buNone/>
            </a:pPr>
            <a:endParaRPr lang="fr-FR" sz="2200" spc="300" dirty="0">
              <a:latin typeface="Aptos" panose="020B0004020202020204" pitchFamily="34" charset="0"/>
            </a:endParaRPr>
          </a:p>
          <a:p>
            <a:pPr marL="12700" indent="0">
              <a:buNone/>
            </a:pPr>
            <a:endParaRPr lang="fr-FR" sz="2200" spc="300" dirty="0">
              <a:latin typeface="Aptos" panose="020B0004020202020204" pitchFamily="34" charset="0"/>
            </a:endParaRPr>
          </a:p>
          <a:p>
            <a:pPr marL="12700" indent="0">
              <a:buNone/>
            </a:pPr>
            <a:endParaRPr lang="fr-FR" sz="2200" spc="300" dirty="0">
              <a:latin typeface="Aptos" panose="020B0004020202020204" pitchFamily="34" charset="0"/>
            </a:endParaRPr>
          </a:p>
          <a:p>
            <a:pPr marL="12700" indent="0">
              <a:buNone/>
            </a:pPr>
            <a:endParaRPr lang="fr-FR" sz="2200" spc="300" dirty="0">
              <a:latin typeface="Aptos" panose="020B0004020202020204" pitchFamily="34" charset="0"/>
            </a:endParaRPr>
          </a:p>
          <a:p>
            <a:pPr marL="12700" indent="0">
              <a:buNone/>
            </a:pPr>
            <a:r>
              <a:rPr lang="fr-FR" sz="2200" i="1" spc="300" dirty="0">
                <a:latin typeface="Aptos" panose="020B0004020202020204" pitchFamily="34" charset="0"/>
              </a:rPr>
              <a:t>N-1 :	du 03/01</a:t>
            </a:r>
            <a:r>
              <a:rPr lang="fr-FR" sz="2200" spc="300" dirty="0">
                <a:latin typeface="Aptos" panose="020B0004020202020204" pitchFamily="34" charset="0"/>
              </a:rPr>
              <a:t>/25</a:t>
            </a:r>
            <a:r>
              <a:rPr lang="fr-FR" sz="2200" i="1" spc="300" dirty="0">
                <a:latin typeface="Aptos" panose="020B0004020202020204" pitchFamily="34" charset="0"/>
              </a:rPr>
              <a:t> au 31/01</a:t>
            </a:r>
            <a:r>
              <a:rPr lang="fr-FR" sz="2200" spc="300" dirty="0">
                <a:latin typeface="Aptos" panose="020B0004020202020204" pitchFamily="34" charset="0"/>
              </a:rPr>
              <a:t>/25</a:t>
            </a:r>
            <a:endParaRPr sz="2200" i="1" spc="300" dirty="0">
              <a:latin typeface="Aptos" panose="020B0004020202020204" pitchFamily="34" charset="0"/>
            </a:endParaRPr>
          </a:p>
        </p:txBody>
      </p:sp>
    </p:spTree>
    <p:extLst>
      <p:ext uri="{BB962C8B-B14F-4D97-AF65-F5344CB8AC3E}">
        <p14:creationId xmlns:p14="http://schemas.microsoft.com/office/powerpoint/2010/main" val="3946068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7BE151-29D5-F900-7F65-DEB72986AB67}"/>
            </a:ext>
          </a:extLst>
        </p:cNvPr>
        <p:cNvGrpSpPr/>
        <p:nvPr/>
      </p:nvGrpSpPr>
      <p:grpSpPr>
        <a:xfrm>
          <a:off x="0" y="0"/>
          <a:ext cx="0" cy="0"/>
          <a:chOff x="0" y="0"/>
          <a:chExt cx="0" cy="0"/>
        </a:xfrm>
      </p:grpSpPr>
      <p:sp>
        <p:nvSpPr>
          <p:cNvPr id="2" name="object 3">
            <a:extLst>
              <a:ext uri="{FF2B5EF4-FFF2-40B4-BE49-F238E27FC236}">
                <a16:creationId xmlns:a16="http://schemas.microsoft.com/office/drawing/2014/main" id="{C464DC99-743F-D88F-22D5-BF8EDF8411F1}"/>
              </a:ext>
            </a:extLst>
          </p:cNvPr>
          <p:cNvSpPr/>
          <p:nvPr/>
        </p:nvSpPr>
        <p:spPr>
          <a:xfrm rot="16200000">
            <a:off x="8146729" y="-8146733"/>
            <a:ext cx="1994534" cy="18288002"/>
          </a:xfrm>
          <a:custGeom>
            <a:avLst/>
            <a:gdLst/>
            <a:ahLst/>
            <a:cxnLst/>
            <a:rect l="l" t="t" r="r" b="b"/>
            <a:pathLst>
              <a:path w="3524250" h="10287000">
                <a:moveTo>
                  <a:pt x="0" y="0"/>
                </a:moveTo>
                <a:lnTo>
                  <a:pt x="3524249" y="0"/>
                </a:lnTo>
                <a:lnTo>
                  <a:pt x="3524249" y="10286999"/>
                </a:lnTo>
                <a:lnTo>
                  <a:pt x="0" y="10286999"/>
                </a:lnTo>
                <a:lnTo>
                  <a:pt x="0" y="0"/>
                </a:lnTo>
                <a:close/>
              </a:path>
            </a:pathLst>
          </a:custGeom>
          <a:solidFill>
            <a:schemeClr val="accent2">
              <a:lumMod val="75000"/>
            </a:schemeClr>
          </a:solidFill>
          <a:ln>
            <a:solidFill>
              <a:schemeClr val="accent2">
                <a:lumMod val="75000"/>
              </a:schemeClr>
            </a:solidFill>
          </a:ln>
        </p:spPr>
        <p:txBody>
          <a:bodyPr wrap="square" lIns="0" tIns="0" rIns="0" bIns="0" rtlCol="0"/>
          <a:lstStyle/>
          <a:p>
            <a:endParaRPr/>
          </a:p>
        </p:txBody>
      </p:sp>
      <p:sp>
        <p:nvSpPr>
          <p:cNvPr id="10" name="object 5">
            <a:extLst>
              <a:ext uri="{FF2B5EF4-FFF2-40B4-BE49-F238E27FC236}">
                <a16:creationId xmlns:a16="http://schemas.microsoft.com/office/drawing/2014/main" id="{6CA4E785-BA6A-B78D-07E6-44B7FAE28444}"/>
              </a:ext>
            </a:extLst>
          </p:cNvPr>
          <p:cNvSpPr txBox="1">
            <a:spLocks noGrp="1"/>
          </p:cNvSpPr>
          <p:nvPr>
            <p:ph type="title"/>
          </p:nvPr>
        </p:nvSpPr>
        <p:spPr>
          <a:xfrm>
            <a:off x="4909926" y="331468"/>
            <a:ext cx="8423910" cy="651460"/>
          </a:xfrm>
          <a:prstGeom prst="rect">
            <a:avLst/>
          </a:prstGeom>
        </p:spPr>
        <p:txBody>
          <a:bodyPr vert="horz" wrap="square" lIns="0" tIns="12700" rIns="0" bIns="0" rtlCol="0">
            <a:spAutoFit/>
          </a:bodyPr>
          <a:lstStyle/>
          <a:p>
            <a:pPr marL="12700" algn="ctr">
              <a:spcBef>
                <a:spcPts val="100"/>
              </a:spcBef>
            </a:pPr>
            <a:r>
              <a:rPr lang="fr-FR" spc="-185" dirty="0">
                <a:solidFill>
                  <a:schemeClr val="bg1"/>
                </a:solidFill>
                <a:latin typeface="Aptos" panose="020B0004020202020204" pitchFamily="34" charset="0"/>
                <a:cs typeface="Calibri"/>
              </a:rPr>
              <a:t>2. Performances D1 vs N-1</a:t>
            </a:r>
            <a:endParaRPr spc="-185" dirty="0">
              <a:solidFill>
                <a:schemeClr val="bg1"/>
              </a:solidFill>
              <a:latin typeface="Aptos" panose="020B0004020202020204" pitchFamily="34" charset="0"/>
              <a:cs typeface="Calibri"/>
            </a:endParaRPr>
          </a:p>
        </p:txBody>
      </p:sp>
      <p:sp>
        <p:nvSpPr>
          <p:cNvPr id="13" name="object 6">
            <a:extLst>
              <a:ext uri="{FF2B5EF4-FFF2-40B4-BE49-F238E27FC236}">
                <a16:creationId xmlns:a16="http://schemas.microsoft.com/office/drawing/2014/main" id="{FEAEAD65-4847-5162-AC46-8DD5802119BD}"/>
              </a:ext>
            </a:extLst>
          </p:cNvPr>
          <p:cNvSpPr/>
          <p:nvPr/>
        </p:nvSpPr>
        <p:spPr>
          <a:xfrm>
            <a:off x="4783428" y="1104900"/>
            <a:ext cx="8423910" cy="24765"/>
          </a:xfrm>
          <a:custGeom>
            <a:avLst/>
            <a:gdLst/>
            <a:ahLst/>
            <a:cxnLst/>
            <a:rect l="l" t="t" r="r" b="b"/>
            <a:pathLst>
              <a:path w="8423910" h="24764">
                <a:moveTo>
                  <a:pt x="8423324" y="24716"/>
                </a:moveTo>
                <a:lnTo>
                  <a:pt x="0" y="24716"/>
                </a:lnTo>
                <a:lnTo>
                  <a:pt x="0" y="0"/>
                </a:lnTo>
                <a:lnTo>
                  <a:pt x="8423324" y="0"/>
                </a:lnTo>
                <a:lnTo>
                  <a:pt x="8423324" y="24716"/>
                </a:lnTo>
                <a:close/>
              </a:path>
            </a:pathLst>
          </a:custGeom>
          <a:solidFill>
            <a:schemeClr val="bg1"/>
          </a:solidFill>
          <a:ln>
            <a:solidFill>
              <a:schemeClr val="bg1"/>
            </a:solidFill>
          </a:ln>
        </p:spPr>
        <p:txBody>
          <a:bodyPr wrap="square" lIns="0" tIns="0" rIns="0" bIns="0" rtlCol="0"/>
          <a:lstStyle/>
          <a:p>
            <a:endParaRPr>
              <a:solidFill>
                <a:schemeClr val="bg1"/>
              </a:solidFill>
              <a:latin typeface="Aptos" panose="020B0004020202020204" pitchFamily="34" charset="0"/>
            </a:endParaRPr>
          </a:p>
        </p:txBody>
      </p:sp>
      <p:sp>
        <p:nvSpPr>
          <p:cNvPr id="3" name="object 8">
            <a:extLst>
              <a:ext uri="{FF2B5EF4-FFF2-40B4-BE49-F238E27FC236}">
                <a16:creationId xmlns:a16="http://schemas.microsoft.com/office/drawing/2014/main" id="{A5ADD35F-5383-411B-51D9-40280E670623}"/>
              </a:ext>
            </a:extLst>
          </p:cNvPr>
          <p:cNvSpPr txBox="1"/>
          <p:nvPr/>
        </p:nvSpPr>
        <p:spPr>
          <a:xfrm>
            <a:off x="156694" y="8290682"/>
            <a:ext cx="10896600" cy="293670"/>
          </a:xfrm>
          <a:prstGeom prst="rect">
            <a:avLst/>
          </a:prstGeom>
        </p:spPr>
        <p:txBody>
          <a:bodyPr vert="horz" wrap="square" lIns="0" tIns="16510" rIns="0" bIns="0" rtlCol="0">
            <a:spAutoFit/>
          </a:bodyPr>
          <a:lstStyle>
            <a:defPPr>
              <a:defRPr lang="fr-FR"/>
            </a:defPPr>
            <a:lvl1pPr marL="469900" indent="-457200">
              <a:lnSpc>
                <a:spcPct val="100000"/>
              </a:lnSpc>
              <a:spcBef>
                <a:spcPts val="130"/>
              </a:spcBef>
              <a:buFont typeface="Arial" panose="020B0604020202020204" pitchFamily="34" charset="0"/>
              <a:buChar char="•"/>
              <a:defRPr sz="2800" spc="235">
                <a:latin typeface="Calibri"/>
                <a:cs typeface="Calibri"/>
              </a:defRPr>
            </a:lvl1pPr>
          </a:lstStyle>
          <a:p>
            <a:pPr marL="12700" indent="0">
              <a:buNone/>
            </a:pPr>
            <a:r>
              <a:rPr lang="fr-FR" sz="1800" i="1" spc="300" dirty="0">
                <a:latin typeface="Aptos" panose="020B0004020202020204" pitchFamily="34" charset="0"/>
              </a:rPr>
              <a:t>N-1 : du 03/01/24 au 11/01/24</a:t>
            </a:r>
            <a:endParaRPr sz="1800" i="1" spc="300" dirty="0">
              <a:latin typeface="Aptos" panose="020B0004020202020204" pitchFamily="34" charset="0"/>
            </a:endParaRPr>
          </a:p>
        </p:txBody>
      </p:sp>
      <p:sp>
        <p:nvSpPr>
          <p:cNvPr id="4" name="object 8">
            <a:extLst>
              <a:ext uri="{FF2B5EF4-FFF2-40B4-BE49-F238E27FC236}">
                <a16:creationId xmlns:a16="http://schemas.microsoft.com/office/drawing/2014/main" id="{223D9AC2-F659-FC8C-8811-48D1F6716305}"/>
              </a:ext>
            </a:extLst>
          </p:cNvPr>
          <p:cNvSpPr txBox="1"/>
          <p:nvPr/>
        </p:nvSpPr>
        <p:spPr>
          <a:xfrm>
            <a:off x="423394" y="2208013"/>
            <a:ext cx="10363200" cy="3530454"/>
          </a:xfrm>
          <a:prstGeom prst="rect">
            <a:avLst/>
          </a:prstGeom>
        </p:spPr>
        <p:txBody>
          <a:bodyPr vert="horz" wrap="square" lIns="0" tIns="16510" rIns="0" bIns="0" rtlCol="0">
            <a:spAutoFit/>
          </a:bodyPr>
          <a:lstStyle>
            <a:defPPr>
              <a:defRPr lang="fr-FR"/>
            </a:defPPr>
            <a:lvl1pPr marL="469900" indent="-457200">
              <a:lnSpc>
                <a:spcPct val="100000"/>
              </a:lnSpc>
              <a:spcBef>
                <a:spcPts val="130"/>
              </a:spcBef>
              <a:buFont typeface="Arial" panose="020B0604020202020204" pitchFamily="34" charset="0"/>
              <a:buChar char="•"/>
              <a:defRPr sz="2800" spc="235">
                <a:latin typeface="Calibri"/>
                <a:cs typeface="Calibri"/>
              </a:defRPr>
            </a:lvl1pPr>
          </a:lstStyle>
          <a:p>
            <a:pPr marL="12700" indent="0">
              <a:buClr>
                <a:schemeClr val="tx1"/>
              </a:buClr>
              <a:buNone/>
            </a:pPr>
            <a:r>
              <a:rPr lang="fr-FR" sz="2000" b="1" dirty="0">
                <a:solidFill>
                  <a:srgbClr val="D07689"/>
                </a:solidFill>
                <a:latin typeface="Aptos" panose="020B0004020202020204" pitchFamily="34" charset="0"/>
              </a:rPr>
              <a:t>VARIATION CA OP SUCC </a:t>
            </a:r>
            <a:r>
              <a:rPr lang="fr-FR" sz="2000" b="1" dirty="0">
                <a:solidFill>
                  <a:srgbClr val="00B050"/>
                </a:solidFill>
                <a:latin typeface="Aptos" panose="020B0004020202020204" pitchFamily="34" charset="0"/>
              </a:rPr>
              <a:t>: +24,9 % </a:t>
            </a:r>
            <a:r>
              <a:rPr lang="fr-FR" sz="2000" dirty="0">
                <a:latin typeface="Aptos" panose="020B0004020202020204" pitchFamily="34" charset="0"/>
              </a:rPr>
              <a:t>(214 339€ vs 171 649€)</a:t>
            </a:r>
          </a:p>
          <a:p>
            <a:pPr marL="12700" indent="0">
              <a:buClr>
                <a:schemeClr val="tx1"/>
              </a:buClr>
              <a:buNone/>
            </a:pPr>
            <a:r>
              <a:rPr lang="fr-FR" sz="2000" b="1" dirty="0">
                <a:solidFill>
                  <a:srgbClr val="D07689"/>
                </a:solidFill>
                <a:latin typeface="Aptos" panose="020B0004020202020204" pitchFamily="34" charset="0"/>
              </a:rPr>
              <a:t>VARIATION CA OP WEB : </a:t>
            </a:r>
            <a:r>
              <a:rPr lang="fr-FR" sz="2000" b="1" dirty="0">
                <a:solidFill>
                  <a:srgbClr val="00B050"/>
                </a:solidFill>
                <a:latin typeface="Aptos" panose="020B0004020202020204" pitchFamily="34" charset="0"/>
              </a:rPr>
              <a:t>+144,3 % </a:t>
            </a:r>
            <a:r>
              <a:rPr lang="fr-FR" sz="2000" dirty="0">
                <a:latin typeface="Aptos" panose="020B0004020202020204" pitchFamily="34" charset="0"/>
              </a:rPr>
              <a:t>(66 603€ vs 27 262€)</a:t>
            </a:r>
          </a:p>
          <a:p>
            <a:pPr marL="12700" indent="0">
              <a:buClr>
                <a:schemeClr val="tx1"/>
              </a:buClr>
              <a:buNone/>
            </a:pPr>
            <a:endParaRPr lang="fr-FR" sz="2000" dirty="0">
              <a:latin typeface="Aptos" panose="020B0004020202020204" pitchFamily="34" charset="0"/>
            </a:endParaRPr>
          </a:p>
          <a:p>
            <a:pPr marL="12700" indent="0">
              <a:buClr>
                <a:schemeClr val="tx1"/>
              </a:buClr>
              <a:buNone/>
            </a:pPr>
            <a:endParaRPr lang="fr-FR" sz="2000" dirty="0">
              <a:latin typeface="Aptos" panose="020B0004020202020204" pitchFamily="34" charset="0"/>
            </a:endParaRPr>
          </a:p>
          <a:p>
            <a:pPr marL="12700" indent="0">
              <a:buClr>
                <a:schemeClr val="tx1"/>
              </a:buClr>
              <a:buNone/>
            </a:pPr>
            <a:r>
              <a:rPr lang="fr-FR" sz="2000" b="1" dirty="0">
                <a:solidFill>
                  <a:srgbClr val="D07689"/>
                </a:solidFill>
                <a:latin typeface="Aptos" panose="020B0004020202020204" pitchFamily="34" charset="0"/>
              </a:rPr>
              <a:t>VARIATION % TICKETS OP : </a:t>
            </a:r>
            <a:r>
              <a:rPr lang="fr-FR" sz="2000" b="1" dirty="0">
                <a:solidFill>
                  <a:srgbClr val="00B050"/>
                </a:solidFill>
                <a:latin typeface="Aptos" panose="020B0004020202020204" pitchFamily="34" charset="0"/>
              </a:rPr>
              <a:t>+21,9 % </a:t>
            </a:r>
            <a:r>
              <a:rPr lang="fr-FR" sz="2000" dirty="0">
                <a:latin typeface="Aptos" panose="020B0004020202020204" pitchFamily="34" charset="0"/>
              </a:rPr>
              <a:t>(1 823 vs 1 540)</a:t>
            </a:r>
          </a:p>
          <a:p>
            <a:pPr marL="12700" indent="0">
              <a:buClr>
                <a:schemeClr val="tx1"/>
              </a:buClr>
              <a:buNone/>
            </a:pPr>
            <a:endParaRPr lang="fr-FR" sz="2000" dirty="0">
              <a:latin typeface="Aptos" panose="020B0004020202020204" pitchFamily="34" charset="0"/>
            </a:endParaRPr>
          </a:p>
          <a:p>
            <a:pPr marL="12700" indent="0">
              <a:buClr>
                <a:schemeClr val="tx1"/>
              </a:buClr>
              <a:buNone/>
            </a:pPr>
            <a:r>
              <a:rPr lang="fr-FR" sz="2000" b="1" dirty="0">
                <a:solidFill>
                  <a:srgbClr val="D07689"/>
                </a:solidFill>
                <a:latin typeface="Aptos" panose="020B0004020202020204" pitchFamily="34" charset="0"/>
              </a:rPr>
              <a:t>TAUX DE MARGE : </a:t>
            </a:r>
            <a:r>
              <a:rPr lang="fr-FR" sz="2000" b="1" dirty="0">
                <a:solidFill>
                  <a:srgbClr val="00B050"/>
                </a:solidFill>
                <a:latin typeface="Aptos" panose="020B0004020202020204" pitchFamily="34" charset="0"/>
              </a:rPr>
              <a:t>+1,9 %  </a:t>
            </a:r>
            <a:r>
              <a:rPr lang="fr-FR" sz="2000" dirty="0">
                <a:latin typeface="Aptos" panose="020B0004020202020204" pitchFamily="34" charset="0"/>
              </a:rPr>
              <a:t>(61% vs 59%) </a:t>
            </a:r>
          </a:p>
          <a:p>
            <a:pPr marL="12700" indent="0">
              <a:buClr>
                <a:schemeClr val="tx1"/>
              </a:buClr>
              <a:buNone/>
            </a:pPr>
            <a:endParaRPr lang="fr-FR" sz="2000" dirty="0">
              <a:latin typeface="Aptos" panose="020B0004020202020204" pitchFamily="34" charset="0"/>
            </a:endParaRPr>
          </a:p>
          <a:p>
            <a:pPr marL="12700" indent="0">
              <a:buClr>
                <a:schemeClr val="tx1"/>
              </a:buClr>
              <a:buNone/>
            </a:pPr>
            <a:r>
              <a:rPr lang="fr-FR" sz="2000" b="1" dirty="0">
                <a:solidFill>
                  <a:srgbClr val="D07689"/>
                </a:solidFill>
                <a:latin typeface="Aptos" panose="020B0004020202020204" pitchFamily="34" charset="0"/>
              </a:rPr>
              <a:t>POIDS CA SUC % </a:t>
            </a:r>
            <a:r>
              <a:rPr lang="fr-FR" sz="2000" b="1" dirty="0">
                <a:solidFill>
                  <a:srgbClr val="FF0000"/>
                </a:solidFill>
                <a:latin typeface="Aptos" panose="020B0004020202020204" pitchFamily="34" charset="0"/>
              </a:rPr>
              <a:t>: -3 % </a:t>
            </a:r>
            <a:r>
              <a:rPr lang="fr-FR" sz="2000" dirty="0">
                <a:latin typeface="Aptos" panose="020B0004020202020204" pitchFamily="34" charset="0"/>
              </a:rPr>
              <a:t>(46% vs 49%) </a:t>
            </a:r>
          </a:p>
          <a:p>
            <a:pPr marL="12700" indent="0">
              <a:buClr>
                <a:schemeClr val="tx1"/>
              </a:buClr>
              <a:buNone/>
            </a:pPr>
            <a:r>
              <a:rPr lang="fr-FR" sz="2000" b="1" dirty="0">
                <a:solidFill>
                  <a:srgbClr val="D07689"/>
                </a:solidFill>
                <a:latin typeface="Aptos" panose="020B0004020202020204" pitchFamily="34" charset="0"/>
              </a:rPr>
              <a:t>POIDS CA WEB % : </a:t>
            </a:r>
            <a:r>
              <a:rPr lang="fr-FR" sz="2000" b="1" dirty="0">
                <a:solidFill>
                  <a:srgbClr val="00B050"/>
                </a:solidFill>
                <a:latin typeface="Aptos" panose="020B0004020202020204" pitchFamily="34" charset="0"/>
              </a:rPr>
              <a:t>+6 % </a:t>
            </a:r>
            <a:r>
              <a:rPr lang="fr-FR" sz="2000" dirty="0">
                <a:latin typeface="Aptos" panose="020B0004020202020204" pitchFamily="34" charset="0"/>
              </a:rPr>
              <a:t>(14% vs 8%) </a:t>
            </a:r>
          </a:p>
          <a:p>
            <a:pPr marL="12700" indent="0">
              <a:buClr>
                <a:schemeClr val="tx1"/>
              </a:buClr>
              <a:buNone/>
            </a:pPr>
            <a:endParaRPr lang="fr-FR" sz="2000" dirty="0">
              <a:latin typeface="Aptos" panose="020B0004020202020204" pitchFamily="34" charset="0"/>
            </a:endParaRPr>
          </a:p>
        </p:txBody>
      </p:sp>
      <p:sp>
        <p:nvSpPr>
          <p:cNvPr id="5" name="object 8">
            <a:extLst>
              <a:ext uri="{FF2B5EF4-FFF2-40B4-BE49-F238E27FC236}">
                <a16:creationId xmlns:a16="http://schemas.microsoft.com/office/drawing/2014/main" id="{67722512-039E-FFB5-7F92-B643B91EB094}"/>
              </a:ext>
            </a:extLst>
          </p:cNvPr>
          <p:cNvSpPr txBox="1"/>
          <p:nvPr/>
        </p:nvSpPr>
        <p:spPr>
          <a:xfrm>
            <a:off x="2996945" y="1343142"/>
            <a:ext cx="12294102" cy="447558"/>
          </a:xfrm>
          <a:prstGeom prst="rect">
            <a:avLst/>
          </a:prstGeom>
        </p:spPr>
        <p:txBody>
          <a:bodyPr vert="horz" wrap="square" lIns="0" tIns="16510" rIns="0" bIns="0" rtlCol="0">
            <a:spAutoFit/>
          </a:bodyPr>
          <a:lstStyle>
            <a:defPPr>
              <a:defRPr lang="fr-FR"/>
            </a:defPPr>
            <a:lvl1pPr marL="469900" indent="-457200">
              <a:lnSpc>
                <a:spcPct val="100000"/>
              </a:lnSpc>
              <a:spcBef>
                <a:spcPts val="130"/>
              </a:spcBef>
              <a:buFont typeface="Arial" panose="020B0604020202020204" pitchFamily="34" charset="0"/>
              <a:buChar char="•"/>
              <a:defRPr sz="2800" spc="235">
                <a:latin typeface="Calibri"/>
                <a:cs typeface="Calibri"/>
              </a:defRPr>
            </a:lvl1pPr>
          </a:lstStyle>
          <a:p>
            <a:pPr marL="12700" indent="0" algn="ctr">
              <a:buClr>
                <a:schemeClr val="tx1"/>
              </a:buClr>
              <a:buNone/>
            </a:pPr>
            <a:r>
              <a:rPr lang="fr-FR" b="1" dirty="0">
                <a:solidFill>
                  <a:schemeClr val="bg1"/>
                </a:solidFill>
                <a:latin typeface="Aptos" panose="020B0004020202020204" pitchFamily="34" charset="0"/>
              </a:rPr>
              <a:t>Du 03/01</a:t>
            </a:r>
            <a:r>
              <a:rPr lang="fr-FR" b="1" spc="300" dirty="0">
                <a:solidFill>
                  <a:schemeClr val="bg1"/>
                </a:solidFill>
                <a:latin typeface="Aptos" panose="020B0004020202020204" pitchFamily="34" charset="0"/>
              </a:rPr>
              <a:t>/25</a:t>
            </a:r>
            <a:r>
              <a:rPr lang="fr-FR" b="1" dirty="0">
                <a:solidFill>
                  <a:schemeClr val="bg1"/>
                </a:solidFill>
                <a:latin typeface="Aptos" panose="020B0004020202020204" pitchFamily="34" charset="0"/>
              </a:rPr>
              <a:t> au 09/01</a:t>
            </a:r>
            <a:r>
              <a:rPr lang="fr-FR" b="1" spc="300" dirty="0">
                <a:solidFill>
                  <a:schemeClr val="bg1"/>
                </a:solidFill>
                <a:latin typeface="Aptos" panose="020B0004020202020204" pitchFamily="34" charset="0"/>
              </a:rPr>
              <a:t>/25</a:t>
            </a:r>
            <a:r>
              <a:rPr lang="fr-FR" b="1" dirty="0">
                <a:solidFill>
                  <a:schemeClr val="bg1"/>
                </a:solidFill>
                <a:latin typeface="Aptos" panose="020B0004020202020204" pitchFamily="34" charset="0"/>
              </a:rPr>
              <a:t> vs du 03/01/24 au 11/01/24</a:t>
            </a:r>
          </a:p>
        </p:txBody>
      </p:sp>
      <p:sp>
        <p:nvSpPr>
          <p:cNvPr id="7" name="object 8">
            <a:extLst>
              <a:ext uri="{FF2B5EF4-FFF2-40B4-BE49-F238E27FC236}">
                <a16:creationId xmlns:a16="http://schemas.microsoft.com/office/drawing/2014/main" id="{277C56B0-3836-DF45-CF3A-7F3AAE519C44}"/>
              </a:ext>
            </a:extLst>
          </p:cNvPr>
          <p:cNvSpPr txBox="1"/>
          <p:nvPr/>
        </p:nvSpPr>
        <p:spPr>
          <a:xfrm>
            <a:off x="109042" y="6226201"/>
            <a:ext cx="7467597" cy="293670"/>
          </a:xfrm>
          <a:prstGeom prst="rect">
            <a:avLst/>
          </a:prstGeom>
        </p:spPr>
        <p:txBody>
          <a:bodyPr vert="horz" wrap="square" lIns="0" tIns="16510" rIns="0" bIns="0" rtlCol="0">
            <a:spAutoFit/>
          </a:bodyPr>
          <a:lstStyle>
            <a:defPPr>
              <a:defRPr lang="fr-FR"/>
            </a:defPPr>
            <a:lvl1pPr marL="469900" indent="-457200">
              <a:lnSpc>
                <a:spcPct val="100000"/>
              </a:lnSpc>
              <a:spcBef>
                <a:spcPts val="130"/>
              </a:spcBef>
              <a:buFont typeface="Arial" panose="020B0604020202020204" pitchFamily="34" charset="0"/>
              <a:buChar char="•"/>
              <a:defRPr sz="2800" spc="235">
                <a:latin typeface="Calibri"/>
                <a:cs typeface="Calibri"/>
              </a:defRPr>
            </a:lvl1pPr>
          </a:lstStyle>
          <a:p>
            <a:pPr marL="12700" indent="0">
              <a:buNone/>
            </a:pPr>
            <a:r>
              <a:rPr lang="fr-FR" sz="1800" i="1" spc="300" dirty="0">
                <a:latin typeface="Aptos" panose="020B0004020202020204" pitchFamily="34" charset="0"/>
              </a:rPr>
              <a:t> N : </a:t>
            </a:r>
            <a:r>
              <a:rPr lang="fr-FR" sz="1800" i="1" dirty="0">
                <a:latin typeface="Aptos" panose="020B0004020202020204" pitchFamily="34" charset="0"/>
              </a:rPr>
              <a:t>Du 03/01/25 au 09/01/25 </a:t>
            </a:r>
            <a:endParaRPr lang="fr-FR" sz="1800" i="1" spc="300" dirty="0">
              <a:latin typeface="Aptos" panose="020B0004020202020204" pitchFamily="34" charset="0"/>
            </a:endParaRPr>
          </a:p>
        </p:txBody>
      </p:sp>
      <p:sp>
        <p:nvSpPr>
          <p:cNvPr id="8" name="object 8">
            <a:extLst>
              <a:ext uri="{FF2B5EF4-FFF2-40B4-BE49-F238E27FC236}">
                <a16:creationId xmlns:a16="http://schemas.microsoft.com/office/drawing/2014/main" id="{57D7601F-6FDB-6AED-5AAD-049C0A847BE4}"/>
              </a:ext>
            </a:extLst>
          </p:cNvPr>
          <p:cNvSpPr txBox="1"/>
          <p:nvPr/>
        </p:nvSpPr>
        <p:spPr>
          <a:xfrm>
            <a:off x="10058400" y="2125319"/>
            <a:ext cx="7565030" cy="3851054"/>
          </a:xfrm>
          <a:prstGeom prst="rect">
            <a:avLst/>
          </a:prstGeom>
        </p:spPr>
        <p:txBody>
          <a:bodyPr vert="horz" wrap="square" lIns="0" tIns="16510" rIns="0" bIns="0" rtlCol="0">
            <a:spAutoFit/>
          </a:bodyPr>
          <a:lstStyle>
            <a:defPPr>
              <a:defRPr lang="fr-FR"/>
            </a:defPPr>
            <a:lvl1pPr marL="469900" indent="-457200">
              <a:lnSpc>
                <a:spcPct val="100000"/>
              </a:lnSpc>
              <a:spcBef>
                <a:spcPts val="130"/>
              </a:spcBef>
              <a:buFont typeface="Arial" panose="020B0604020202020204" pitchFamily="34" charset="0"/>
              <a:buChar char="•"/>
              <a:defRPr sz="2800" spc="235">
                <a:latin typeface="Calibri"/>
                <a:cs typeface="Calibri"/>
              </a:defRPr>
            </a:lvl1pPr>
          </a:lstStyle>
          <a:p>
            <a:pPr marL="12700" indent="0">
              <a:buClr>
                <a:schemeClr val="tx1"/>
              </a:buClr>
              <a:buNone/>
            </a:pPr>
            <a:r>
              <a:rPr lang="fr-FR" sz="2000" b="1" dirty="0">
                <a:solidFill>
                  <a:srgbClr val="D07689"/>
                </a:solidFill>
                <a:latin typeface="Aptos" panose="020B0004020202020204" pitchFamily="34" charset="0"/>
              </a:rPr>
              <a:t>PM : </a:t>
            </a:r>
            <a:r>
              <a:rPr lang="fr-FR" sz="2000" b="1" dirty="0">
                <a:solidFill>
                  <a:srgbClr val="00B050"/>
                </a:solidFill>
                <a:latin typeface="Aptos" panose="020B0004020202020204" pitchFamily="34" charset="0"/>
              </a:rPr>
              <a:t>+7,1 € </a:t>
            </a:r>
            <a:r>
              <a:rPr lang="fr-FR" sz="2000" dirty="0">
                <a:latin typeface="Aptos" panose="020B0004020202020204" pitchFamily="34" charset="0"/>
              </a:rPr>
              <a:t>(118,1€ vs 111€) </a:t>
            </a:r>
          </a:p>
          <a:p>
            <a:pPr marL="12700" indent="0">
              <a:buClr>
                <a:schemeClr val="tx1"/>
              </a:buClr>
              <a:buNone/>
            </a:pPr>
            <a:endParaRPr lang="fr-FR" sz="2000" b="1" dirty="0">
              <a:latin typeface="Aptos" panose="020B0004020202020204" pitchFamily="34" charset="0"/>
            </a:endParaRPr>
          </a:p>
          <a:p>
            <a:pPr marL="12700" indent="0">
              <a:buClr>
                <a:schemeClr val="tx1"/>
              </a:buClr>
              <a:buNone/>
            </a:pPr>
            <a:r>
              <a:rPr lang="fr-FR" sz="2000" b="1" dirty="0">
                <a:solidFill>
                  <a:srgbClr val="D07689"/>
                </a:solidFill>
                <a:latin typeface="Aptos" panose="020B0004020202020204" pitchFamily="34" charset="0"/>
              </a:rPr>
              <a:t>IDV : </a:t>
            </a:r>
            <a:r>
              <a:rPr lang="fr-FR" sz="2000" b="1" dirty="0">
                <a:solidFill>
                  <a:srgbClr val="FF0000"/>
                </a:solidFill>
                <a:latin typeface="Aptos" panose="020B0004020202020204" pitchFamily="34" charset="0"/>
              </a:rPr>
              <a:t>- 0,09 </a:t>
            </a:r>
            <a:r>
              <a:rPr lang="fr-FR" sz="2000" dirty="0">
                <a:latin typeface="Aptos" panose="020B0004020202020204" pitchFamily="34" charset="0"/>
              </a:rPr>
              <a:t>(1,57  vs 1,66) </a:t>
            </a:r>
          </a:p>
          <a:p>
            <a:pPr marL="12700" indent="0">
              <a:buClr>
                <a:schemeClr val="tx1"/>
              </a:buClr>
              <a:buNone/>
            </a:pPr>
            <a:endParaRPr lang="fr-FR" sz="2000" dirty="0">
              <a:latin typeface="Aptos" panose="020B0004020202020204" pitchFamily="34" charset="0"/>
            </a:endParaRPr>
          </a:p>
          <a:p>
            <a:pPr marL="12700" indent="0">
              <a:buClr>
                <a:schemeClr val="tx1"/>
              </a:buClr>
              <a:buNone/>
            </a:pPr>
            <a:r>
              <a:rPr lang="fr-FR" sz="2000" b="1" dirty="0">
                <a:solidFill>
                  <a:srgbClr val="D07689"/>
                </a:solidFill>
                <a:latin typeface="Aptos" panose="020B0004020202020204" pitchFamily="34" charset="0"/>
              </a:rPr>
              <a:t>TAUX DE DEMARQUE : </a:t>
            </a:r>
            <a:r>
              <a:rPr lang="fr-FR" sz="2000" b="1" dirty="0">
                <a:latin typeface="Aptos" panose="020B0004020202020204" pitchFamily="34" charset="0"/>
              </a:rPr>
              <a:t>-0,8</a:t>
            </a:r>
            <a:r>
              <a:rPr lang="fr-FR" sz="2000" dirty="0">
                <a:latin typeface="Aptos" panose="020B0004020202020204" pitchFamily="34" charset="0"/>
              </a:rPr>
              <a:t>pts (35% vs 36%)</a:t>
            </a:r>
          </a:p>
          <a:p>
            <a:pPr marL="12700" indent="0">
              <a:buClr>
                <a:schemeClr val="tx1"/>
              </a:buClr>
              <a:buNone/>
            </a:pPr>
            <a:endParaRPr lang="fr-FR" sz="2000" dirty="0">
              <a:latin typeface="Aptos" panose="020B0004020202020204" pitchFamily="34" charset="0"/>
            </a:endParaRPr>
          </a:p>
          <a:p>
            <a:pPr marL="12700" indent="0">
              <a:buClr>
                <a:schemeClr val="tx1"/>
              </a:buClr>
              <a:buNone/>
            </a:pPr>
            <a:r>
              <a:rPr lang="fr-FR" sz="2000" b="1" dirty="0">
                <a:solidFill>
                  <a:srgbClr val="D07689"/>
                </a:solidFill>
                <a:latin typeface="Aptos" panose="020B0004020202020204" pitchFamily="34" charset="0"/>
              </a:rPr>
              <a:t>TAUX DE TRANSFORMATION : </a:t>
            </a:r>
            <a:r>
              <a:rPr lang="fr-FR" sz="2000" b="1" dirty="0">
                <a:solidFill>
                  <a:srgbClr val="00B050"/>
                </a:solidFill>
                <a:latin typeface="Aptos" panose="020B0004020202020204" pitchFamily="34" charset="0"/>
              </a:rPr>
              <a:t>+ 10,9%</a:t>
            </a:r>
            <a:r>
              <a:rPr lang="fr-FR" sz="2000" dirty="0">
                <a:solidFill>
                  <a:srgbClr val="00B050"/>
                </a:solidFill>
                <a:latin typeface="Aptos" panose="020B0004020202020204" pitchFamily="34" charset="0"/>
              </a:rPr>
              <a:t> </a:t>
            </a:r>
            <a:r>
              <a:rPr lang="fr-FR" sz="2000" dirty="0">
                <a:latin typeface="Aptos" panose="020B0004020202020204" pitchFamily="34" charset="0"/>
              </a:rPr>
              <a:t>(26% vs 15,1%)</a:t>
            </a:r>
          </a:p>
          <a:p>
            <a:pPr marL="12700" indent="0">
              <a:buClr>
                <a:schemeClr val="tx1"/>
              </a:buClr>
              <a:buNone/>
            </a:pPr>
            <a:endParaRPr lang="fr-FR" sz="2000" dirty="0">
              <a:latin typeface="Aptos" panose="020B0004020202020204" pitchFamily="34" charset="0"/>
            </a:endParaRPr>
          </a:p>
          <a:p>
            <a:pPr marL="12700" indent="0">
              <a:buClr>
                <a:schemeClr val="tx1"/>
              </a:buClr>
              <a:buNone/>
            </a:pPr>
            <a:r>
              <a:rPr lang="fr-FR" sz="2000" b="1" dirty="0">
                <a:solidFill>
                  <a:srgbClr val="D07689"/>
                </a:solidFill>
                <a:latin typeface="Aptos" panose="020B0004020202020204" pitchFamily="34" charset="0"/>
              </a:rPr>
              <a:t>VISITEURS : </a:t>
            </a:r>
            <a:r>
              <a:rPr lang="fr-FR" sz="2000" b="1" dirty="0">
                <a:solidFill>
                  <a:srgbClr val="00B050"/>
                </a:solidFill>
                <a:latin typeface="Aptos" panose="020B0004020202020204" pitchFamily="34" charset="0"/>
              </a:rPr>
              <a:t>+15 %</a:t>
            </a:r>
            <a:r>
              <a:rPr lang="fr-FR" sz="2000" dirty="0">
                <a:solidFill>
                  <a:srgbClr val="00B050"/>
                </a:solidFill>
                <a:latin typeface="Aptos" panose="020B0004020202020204" pitchFamily="34" charset="0"/>
              </a:rPr>
              <a:t> </a:t>
            </a:r>
            <a:r>
              <a:rPr lang="fr-FR" sz="2000" dirty="0">
                <a:latin typeface="Aptos" panose="020B0004020202020204" pitchFamily="34" charset="0"/>
              </a:rPr>
              <a:t>(7 024 vs 10 138)</a:t>
            </a:r>
          </a:p>
          <a:p>
            <a:pPr marL="12700" indent="0">
              <a:buClr>
                <a:schemeClr val="tx1"/>
              </a:buClr>
              <a:buNone/>
            </a:pPr>
            <a:endParaRPr lang="fr-FR" sz="2000" dirty="0">
              <a:latin typeface="Aptos" panose="020B0004020202020204" pitchFamily="34" charset="0"/>
            </a:endParaRPr>
          </a:p>
          <a:p>
            <a:pPr marL="12700" indent="0">
              <a:buClr>
                <a:schemeClr val="tx1"/>
              </a:buClr>
              <a:buNone/>
            </a:pPr>
            <a:endParaRPr lang="fr-FR" sz="2000" dirty="0">
              <a:latin typeface="Aptos" panose="020B0004020202020204" pitchFamily="34" charset="0"/>
            </a:endParaRPr>
          </a:p>
          <a:p>
            <a:pPr marL="12700" indent="0">
              <a:buClr>
                <a:schemeClr val="tx1"/>
              </a:buClr>
              <a:buNone/>
            </a:pPr>
            <a:endParaRPr lang="fr-FR" sz="2000" dirty="0">
              <a:latin typeface="Aptos" panose="020B0004020202020204" pitchFamily="34" charset="0"/>
            </a:endParaRPr>
          </a:p>
        </p:txBody>
      </p:sp>
      <p:pic>
        <p:nvPicPr>
          <p:cNvPr id="15" name="Image 14">
            <a:extLst>
              <a:ext uri="{FF2B5EF4-FFF2-40B4-BE49-F238E27FC236}">
                <a16:creationId xmlns:a16="http://schemas.microsoft.com/office/drawing/2014/main" id="{51434C1C-04E0-3710-9973-543F196D037A}"/>
              </a:ext>
            </a:extLst>
          </p:cNvPr>
          <p:cNvPicPr>
            <a:picLocks noChangeAspect="1"/>
          </p:cNvPicPr>
          <p:nvPr/>
        </p:nvPicPr>
        <p:blipFill>
          <a:blip r:embed="rId2"/>
          <a:stretch>
            <a:fillRect/>
          </a:stretch>
        </p:blipFill>
        <p:spPr>
          <a:xfrm>
            <a:off x="109042" y="6873783"/>
            <a:ext cx="17816731" cy="1212076"/>
          </a:xfrm>
          <a:prstGeom prst="rect">
            <a:avLst/>
          </a:prstGeom>
        </p:spPr>
      </p:pic>
      <p:pic>
        <p:nvPicPr>
          <p:cNvPr id="17" name="Image 16">
            <a:extLst>
              <a:ext uri="{FF2B5EF4-FFF2-40B4-BE49-F238E27FC236}">
                <a16:creationId xmlns:a16="http://schemas.microsoft.com/office/drawing/2014/main" id="{7AF099AE-7F29-59FE-4709-83E25840E50C}"/>
              </a:ext>
            </a:extLst>
          </p:cNvPr>
          <p:cNvPicPr>
            <a:picLocks noChangeAspect="1"/>
          </p:cNvPicPr>
          <p:nvPr/>
        </p:nvPicPr>
        <p:blipFill>
          <a:blip r:embed="rId3"/>
          <a:stretch>
            <a:fillRect/>
          </a:stretch>
        </p:blipFill>
        <p:spPr>
          <a:xfrm>
            <a:off x="109042" y="8743456"/>
            <a:ext cx="17911783" cy="1212076"/>
          </a:xfrm>
          <a:prstGeom prst="rect">
            <a:avLst/>
          </a:prstGeom>
        </p:spPr>
      </p:pic>
    </p:spTree>
    <p:extLst>
      <p:ext uri="{BB962C8B-B14F-4D97-AF65-F5344CB8AC3E}">
        <p14:creationId xmlns:p14="http://schemas.microsoft.com/office/powerpoint/2010/main" val="3722249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425DD-7494-E032-73DA-B3E25C32D162}"/>
            </a:ext>
          </a:extLst>
        </p:cNvPr>
        <p:cNvGrpSpPr/>
        <p:nvPr/>
      </p:nvGrpSpPr>
      <p:grpSpPr>
        <a:xfrm>
          <a:off x="0" y="0"/>
          <a:ext cx="0" cy="0"/>
          <a:chOff x="0" y="0"/>
          <a:chExt cx="0" cy="0"/>
        </a:xfrm>
      </p:grpSpPr>
      <p:sp>
        <p:nvSpPr>
          <p:cNvPr id="2" name="object 3">
            <a:extLst>
              <a:ext uri="{FF2B5EF4-FFF2-40B4-BE49-F238E27FC236}">
                <a16:creationId xmlns:a16="http://schemas.microsoft.com/office/drawing/2014/main" id="{DC4ADAA4-0AC8-7E77-A9AD-984B3B3452DB}"/>
              </a:ext>
            </a:extLst>
          </p:cNvPr>
          <p:cNvSpPr/>
          <p:nvPr/>
        </p:nvSpPr>
        <p:spPr>
          <a:xfrm rot="16200000">
            <a:off x="8146729" y="-8146733"/>
            <a:ext cx="1994534" cy="18288002"/>
          </a:xfrm>
          <a:custGeom>
            <a:avLst/>
            <a:gdLst/>
            <a:ahLst/>
            <a:cxnLst/>
            <a:rect l="l" t="t" r="r" b="b"/>
            <a:pathLst>
              <a:path w="3524250" h="10287000">
                <a:moveTo>
                  <a:pt x="0" y="0"/>
                </a:moveTo>
                <a:lnTo>
                  <a:pt x="3524249" y="0"/>
                </a:lnTo>
                <a:lnTo>
                  <a:pt x="3524249" y="10286999"/>
                </a:lnTo>
                <a:lnTo>
                  <a:pt x="0" y="10286999"/>
                </a:lnTo>
                <a:lnTo>
                  <a:pt x="0" y="0"/>
                </a:lnTo>
                <a:close/>
              </a:path>
            </a:pathLst>
          </a:custGeom>
          <a:solidFill>
            <a:schemeClr val="accent2">
              <a:lumMod val="75000"/>
            </a:schemeClr>
          </a:solidFill>
          <a:ln>
            <a:solidFill>
              <a:schemeClr val="accent2">
                <a:lumMod val="75000"/>
              </a:schemeClr>
            </a:solidFill>
          </a:ln>
        </p:spPr>
        <p:txBody>
          <a:bodyPr wrap="square" lIns="0" tIns="0" rIns="0" bIns="0" rtlCol="0"/>
          <a:lstStyle/>
          <a:p>
            <a:endParaRPr/>
          </a:p>
        </p:txBody>
      </p:sp>
      <p:sp>
        <p:nvSpPr>
          <p:cNvPr id="10" name="object 5">
            <a:extLst>
              <a:ext uri="{FF2B5EF4-FFF2-40B4-BE49-F238E27FC236}">
                <a16:creationId xmlns:a16="http://schemas.microsoft.com/office/drawing/2014/main" id="{B49FC7CC-780B-65EC-3E80-86E08D302272}"/>
              </a:ext>
            </a:extLst>
          </p:cNvPr>
          <p:cNvSpPr txBox="1">
            <a:spLocks noGrp="1"/>
          </p:cNvSpPr>
          <p:nvPr>
            <p:ph type="title"/>
          </p:nvPr>
        </p:nvSpPr>
        <p:spPr>
          <a:xfrm>
            <a:off x="4909926" y="331468"/>
            <a:ext cx="8423910" cy="651460"/>
          </a:xfrm>
          <a:prstGeom prst="rect">
            <a:avLst/>
          </a:prstGeom>
        </p:spPr>
        <p:txBody>
          <a:bodyPr vert="horz" wrap="square" lIns="0" tIns="12700" rIns="0" bIns="0" rtlCol="0">
            <a:spAutoFit/>
          </a:bodyPr>
          <a:lstStyle/>
          <a:p>
            <a:pPr marL="12700" algn="ctr">
              <a:spcBef>
                <a:spcPts val="100"/>
              </a:spcBef>
            </a:pPr>
            <a:r>
              <a:rPr lang="fr-FR" spc="-185" dirty="0">
                <a:solidFill>
                  <a:schemeClr val="bg1"/>
                </a:solidFill>
                <a:latin typeface="Aptos" panose="020B0004020202020204" pitchFamily="34" charset="0"/>
                <a:cs typeface="Calibri"/>
              </a:rPr>
              <a:t>2. Performances D2 vs N-1</a:t>
            </a:r>
            <a:endParaRPr spc="-185" dirty="0">
              <a:solidFill>
                <a:schemeClr val="bg1"/>
              </a:solidFill>
              <a:latin typeface="Aptos" panose="020B0004020202020204" pitchFamily="34" charset="0"/>
              <a:cs typeface="Calibri"/>
            </a:endParaRPr>
          </a:p>
        </p:txBody>
      </p:sp>
      <p:sp>
        <p:nvSpPr>
          <p:cNvPr id="13" name="object 6">
            <a:extLst>
              <a:ext uri="{FF2B5EF4-FFF2-40B4-BE49-F238E27FC236}">
                <a16:creationId xmlns:a16="http://schemas.microsoft.com/office/drawing/2014/main" id="{72365B72-2432-6489-1E90-A9C4401D9DF6}"/>
              </a:ext>
            </a:extLst>
          </p:cNvPr>
          <p:cNvSpPr/>
          <p:nvPr/>
        </p:nvSpPr>
        <p:spPr>
          <a:xfrm>
            <a:off x="4783428" y="1104900"/>
            <a:ext cx="8423910" cy="24765"/>
          </a:xfrm>
          <a:custGeom>
            <a:avLst/>
            <a:gdLst/>
            <a:ahLst/>
            <a:cxnLst/>
            <a:rect l="l" t="t" r="r" b="b"/>
            <a:pathLst>
              <a:path w="8423910" h="24764">
                <a:moveTo>
                  <a:pt x="8423324" y="24716"/>
                </a:moveTo>
                <a:lnTo>
                  <a:pt x="0" y="24716"/>
                </a:lnTo>
                <a:lnTo>
                  <a:pt x="0" y="0"/>
                </a:lnTo>
                <a:lnTo>
                  <a:pt x="8423324" y="0"/>
                </a:lnTo>
                <a:lnTo>
                  <a:pt x="8423324" y="24716"/>
                </a:lnTo>
                <a:close/>
              </a:path>
            </a:pathLst>
          </a:custGeom>
          <a:solidFill>
            <a:schemeClr val="bg1"/>
          </a:solidFill>
          <a:ln>
            <a:solidFill>
              <a:schemeClr val="bg1"/>
            </a:solidFill>
          </a:ln>
        </p:spPr>
        <p:txBody>
          <a:bodyPr wrap="square" lIns="0" tIns="0" rIns="0" bIns="0" rtlCol="0"/>
          <a:lstStyle/>
          <a:p>
            <a:endParaRPr>
              <a:solidFill>
                <a:schemeClr val="bg1"/>
              </a:solidFill>
              <a:latin typeface="Aptos" panose="020B0004020202020204" pitchFamily="34" charset="0"/>
            </a:endParaRPr>
          </a:p>
        </p:txBody>
      </p:sp>
      <p:sp>
        <p:nvSpPr>
          <p:cNvPr id="5" name="object 8">
            <a:extLst>
              <a:ext uri="{FF2B5EF4-FFF2-40B4-BE49-F238E27FC236}">
                <a16:creationId xmlns:a16="http://schemas.microsoft.com/office/drawing/2014/main" id="{758E663F-D0D2-BDC3-9900-933821EDDC1D}"/>
              </a:ext>
            </a:extLst>
          </p:cNvPr>
          <p:cNvSpPr txBox="1"/>
          <p:nvPr/>
        </p:nvSpPr>
        <p:spPr>
          <a:xfrm>
            <a:off x="2996945" y="1343142"/>
            <a:ext cx="12294102" cy="447558"/>
          </a:xfrm>
          <a:prstGeom prst="rect">
            <a:avLst/>
          </a:prstGeom>
        </p:spPr>
        <p:txBody>
          <a:bodyPr vert="horz" wrap="square" lIns="0" tIns="16510" rIns="0" bIns="0" rtlCol="0">
            <a:spAutoFit/>
          </a:bodyPr>
          <a:lstStyle>
            <a:defPPr>
              <a:defRPr lang="fr-FR"/>
            </a:defPPr>
            <a:lvl1pPr marL="469900" indent="-457200">
              <a:lnSpc>
                <a:spcPct val="100000"/>
              </a:lnSpc>
              <a:spcBef>
                <a:spcPts val="130"/>
              </a:spcBef>
              <a:buFont typeface="Arial" panose="020B0604020202020204" pitchFamily="34" charset="0"/>
              <a:buChar char="•"/>
              <a:defRPr sz="2800" spc="235">
                <a:latin typeface="Calibri"/>
                <a:cs typeface="Calibri"/>
              </a:defRPr>
            </a:lvl1pPr>
          </a:lstStyle>
          <a:p>
            <a:pPr marL="12700" indent="0" algn="ctr">
              <a:buClr>
                <a:schemeClr val="tx1"/>
              </a:buClr>
              <a:buNone/>
            </a:pPr>
            <a:r>
              <a:rPr lang="fr-FR" b="1" dirty="0">
                <a:solidFill>
                  <a:schemeClr val="bg1"/>
                </a:solidFill>
                <a:latin typeface="Aptos" panose="020B0004020202020204" pitchFamily="34" charset="0"/>
              </a:rPr>
              <a:t>Du 10/01</a:t>
            </a:r>
            <a:r>
              <a:rPr lang="fr-FR" b="1" spc="300" dirty="0">
                <a:solidFill>
                  <a:schemeClr val="bg1"/>
                </a:solidFill>
                <a:latin typeface="Aptos" panose="020B0004020202020204" pitchFamily="34" charset="0"/>
              </a:rPr>
              <a:t>/25</a:t>
            </a:r>
            <a:r>
              <a:rPr lang="fr-FR" b="1" dirty="0">
                <a:solidFill>
                  <a:schemeClr val="bg1"/>
                </a:solidFill>
                <a:latin typeface="Aptos" panose="020B0004020202020204" pitchFamily="34" charset="0"/>
              </a:rPr>
              <a:t> au 16/01</a:t>
            </a:r>
            <a:r>
              <a:rPr lang="fr-FR" b="1" spc="300" dirty="0">
                <a:solidFill>
                  <a:schemeClr val="bg1"/>
                </a:solidFill>
                <a:latin typeface="Aptos" panose="020B0004020202020204" pitchFamily="34" charset="0"/>
              </a:rPr>
              <a:t>/25</a:t>
            </a:r>
            <a:r>
              <a:rPr lang="fr-FR" b="1" dirty="0">
                <a:solidFill>
                  <a:schemeClr val="bg1"/>
                </a:solidFill>
                <a:latin typeface="Aptos" panose="020B0004020202020204" pitchFamily="34" charset="0"/>
              </a:rPr>
              <a:t> vs du 12/01/24 au 18/01/24</a:t>
            </a:r>
          </a:p>
        </p:txBody>
      </p:sp>
      <p:sp>
        <p:nvSpPr>
          <p:cNvPr id="6" name="object 8">
            <a:extLst>
              <a:ext uri="{FF2B5EF4-FFF2-40B4-BE49-F238E27FC236}">
                <a16:creationId xmlns:a16="http://schemas.microsoft.com/office/drawing/2014/main" id="{AFD36540-5BF5-101F-8671-3D286B58CAD3}"/>
              </a:ext>
            </a:extLst>
          </p:cNvPr>
          <p:cNvSpPr txBox="1"/>
          <p:nvPr/>
        </p:nvSpPr>
        <p:spPr>
          <a:xfrm>
            <a:off x="156694" y="8290682"/>
            <a:ext cx="10896600" cy="293670"/>
          </a:xfrm>
          <a:prstGeom prst="rect">
            <a:avLst/>
          </a:prstGeom>
        </p:spPr>
        <p:txBody>
          <a:bodyPr vert="horz" wrap="square" lIns="0" tIns="16510" rIns="0" bIns="0" rtlCol="0">
            <a:spAutoFit/>
          </a:bodyPr>
          <a:lstStyle>
            <a:defPPr>
              <a:defRPr lang="fr-FR"/>
            </a:defPPr>
            <a:lvl1pPr marL="469900" indent="-457200">
              <a:lnSpc>
                <a:spcPct val="100000"/>
              </a:lnSpc>
              <a:spcBef>
                <a:spcPts val="130"/>
              </a:spcBef>
              <a:buFont typeface="Arial" panose="020B0604020202020204" pitchFamily="34" charset="0"/>
              <a:buChar char="•"/>
              <a:defRPr sz="2800" spc="235">
                <a:latin typeface="Calibri"/>
                <a:cs typeface="Calibri"/>
              </a:defRPr>
            </a:lvl1pPr>
          </a:lstStyle>
          <a:p>
            <a:pPr marL="12700" indent="0">
              <a:buNone/>
            </a:pPr>
            <a:r>
              <a:rPr lang="fr-FR" sz="1800" i="1" spc="300" dirty="0">
                <a:latin typeface="Aptos" panose="020B0004020202020204" pitchFamily="34" charset="0"/>
              </a:rPr>
              <a:t>N-1 : du 12/01/24 au 18/01/24</a:t>
            </a:r>
            <a:endParaRPr sz="1800" i="1" spc="300" dirty="0">
              <a:latin typeface="Aptos" panose="020B0004020202020204" pitchFamily="34" charset="0"/>
            </a:endParaRPr>
          </a:p>
        </p:txBody>
      </p:sp>
      <p:sp>
        <p:nvSpPr>
          <p:cNvPr id="11" name="object 8">
            <a:extLst>
              <a:ext uri="{FF2B5EF4-FFF2-40B4-BE49-F238E27FC236}">
                <a16:creationId xmlns:a16="http://schemas.microsoft.com/office/drawing/2014/main" id="{CE21D20A-9D11-DD92-DA30-D5BD0DCA5F8C}"/>
              </a:ext>
            </a:extLst>
          </p:cNvPr>
          <p:cNvSpPr txBox="1"/>
          <p:nvPr/>
        </p:nvSpPr>
        <p:spPr>
          <a:xfrm>
            <a:off x="423394" y="2208013"/>
            <a:ext cx="10363200" cy="3530454"/>
          </a:xfrm>
          <a:prstGeom prst="rect">
            <a:avLst/>
          </a:prstGeom>
        </p:spPr>
        <p:txBody>
          <a:bodyPr vert="horz" wrap="square" lIns="0" tIns="16510" rIns="0" bIns="0" rtlCol="0">
            <a:spAutoFit/>
          </a:bodyPr>
          <a:lstStyle>
            <a:defPPr>
              <a:defRPr lang="fr-FR"/>
            </a:defPPr>
            <a:lvl1pPr marL="469900" indent="-457200">
              <a:lnSpc>
                <a:spcPct val="100000"/>
              </a:lnSpc>
              <a:spcBef>
                <a:spcPts val="130"/>
              </a:spcBef>
              <a:buFont typeface="Arial" panose="020B0604020202020204" pitchFamily="34" charset="0"/>
              <a:buChar char="•"/>
              <a:defRPr sz="2800" spc="235">
                <a:latin typeface="Calibri"/>
                <a:cs typeface="Calibri"/>
              </a:defRPr>
            </a:lvl1pPr>
          </a:lstStyle>
          <a:p>
            <a:pPr marL="12700" indent="0">
              <a:buClr>
                <a:schemeClr val="tx1"/>
              </a:buClr>
              <a:buNone/>
            </a:pPr>
            <a:r>
              <a:rPr lang="fr-FR" sz="2000" b="1" dirty="0">
                <a:solidFill>
                  <a:srgbClr val="D07689"/>
                </a:solidFill>
                <a:latin typeface="Aptos" panose="020B0004020202020204" pitchFamily="34" charset="0"/>
              </a:rPr>
              <a:t>VARIATION CA OP SUCC </a:t>
            </a:r>
            <a:r>
              <a:rPr lang="fr-FR" sz="2000" b="1" dirty="0">
                <a:solidFill>
                  <a:srgbClr val="00B050"/>
                </a:solidFill>
                <a:latin typeface="Aptos" panose="020B0004020202020204" pitchFamily="34" charset="0"/>
              </a:rPr>
              <a:t>: +36,1 % </a:t>
            </a:r>
            <a:r>
              <a:rPr lang="fr-FR" sz="2000" dirty="0">
                <a:latin typeface="Aptos" panose="020B0004020202020204" pitchFamily="34" charset="0"/>
              </a:rPr>
              <a:t>(142 917€ vs 105 026€)</a:t>
            </a:r>
          </a:p>
          <a:p>
            <a:pPr marL="12700" indent="0">
              <a:buClr>
                <a:schemeClr val="tx1"/>
              </a:buClr>
              <a:buNone/>
            </a:pPr>
            <a:r>
              <a:rPr lang="fr-FR" sz="2000" b="1" dirty="0">
                <a:solidFill>
                  <a:srgbClr val="D07689"/>
                </a:solidFill>
                <a:latin typeface="Aptos" panose="020B0004020202020204" pitchFamily="34" charset="0"/>
              </a:rPr>
              <a:t>VARIATION CA OP WEB : </a:t>
            </a:r>
            <a:r>
              <a:rPr lang="fr-FR" sz="2000" b="1" dirty="0">
                <a:solidFill>
                  <a:srgbClr val="00B050"/>
                </a:solidFill>
                <a:latin typeface="Aptos" panose="020B0004020202020204" pitchFamily="34" charset="0"/>
              </a:rPr>
              <a:t>+118,6  % </a:t>
            </a:r>
            <a:r>
              <a:rPr lang="fr-FR" sz="2000" dirty="0">
                <a:latin typeface="Aptos" panose="020B0004020202020204" pitchFamily="34" charset="0"/>
              </a:rPr>
              <a:t>(49 442 € vs 22 613€)</a:t>
            </a:r>
          </a:p>
          <a:p>
            <a:pPr marL="12700" indent="0">
              <a:buClr>
                <a:schemeClr val="tx1"/>
              </a:buClr>
              <a:buNone/>
            </a:pPr>
            <a:endParaRPr lang="fr-FR" sz="2000" dirty="0">
              <a:latin typeface="Aptos" panose="020B0004020202020204" pitchFamily="34" charset="0"/>
            </a:endParaRPr>
          </a:p>
          <a:p>
            <a:pPr marL="12700" indent="0">
              <a:buClr>
                <a:schemeClr val="tx1"/>
              </a:buClr>
              <a:buNone/>
            </a:pPr>
            <a:endParaRPr lang="fr-FR" sz="2000" dirty="0">
              <a:latin typeface="Aptos" panose="020B0004020202020204" pitchFamily="34" charset="0"/>
            </a:endParaRPr>
          </a:p>
          <a:p>
            <a:pPr marL="12700" indent="0">
              <a:buClr>
                <a:schemeClr val="tx1"/>
              </a:buClr>
              <a:buNone/>
            </a:pPr>
            <a:r>
              <a:rPr lang="fr-FR" sz="2000" b="1" dirty="0">
                <a:solidFill>
                  <a:srgbClr val="D07689"/>
                </a:solidFill>
                <a:latin typeface="Aptos" panose="020B0004020202020204" pitchFamily="34" charset="0"/>
              </a:rPr>
              <a:t>VARIATION % TICKETS OP : </a:t>
            </a:r>
            <a:r>
              <a:rPr lang="fr-FR" sz="2000" b="1" dirty="0">
                <a:solidFill>
                  <a:srgbClr val="00B050"/>
                </a:solidFill>
                <a:latin typeface="Aptos" panose="020B0004020202020204" pitchFamily="34" charset="0"/>
              </a:rPr>
              <a:t>+35 % </a:t>
            </a:r>
            <a:r>
              <a:rPr lang="fr-FR" sz="2000" dirty="0">
                <a:latin typeface="Aptos" panose="020B0004020202020204" pitchFamily="34" charset="0"/>
              </a:rPr>
              <a:t>(1281 vs 969)</a:t>
            </a:r>
          </a:p>
          <a:p>
            <a:pPr marL="12700" indent="0">
              <a:buClr>
                <a:schemeClr val="tx1"/>
              </a:buClr>
              <a:buNone/>
            </a:pPr>
            <a:endParaRPr lang="fr-FR" sz="2000" dirty="0">
              <a:latin typeface="Aptos" panose="020B0004020202020204" pitchFamily="34" charset="0"/>
            </a:endParaRPr>
          </a:p>
          <a:p>
            <a:pPr marL="12700" indent="0">
              <a:buClr>
                <a:schemeClr val="tx1"/>
              </a:buClr>
              <a:buNone/>
            </a:pPr>
            <a:r>
              <a:rPr lang="fr-FR" sz="2000" b="1" dirty="0">
                <a:solidFill>
                  <a:srgbClr val="D07689"/>
                </a:solidFill>
                <a:latin typeface="Aptos" panose="020B0004020202020204" pitchFamily="34" charset="0"/>
              </a:rPr>
              <a:t>TAUX DE MARGE : </a:t>
            </a:r>
            <a:r>
              <a:rPr lang="fr-FR" sz="2000" b="1" dirty="0">
                <a:solidFill>
                  <a:srgbClr val="00B050"/>
                </a:solidFill>
                <a:latin typeface="Aptos" panose="020B0004020202020204" pitchFamily="34" charset="0"/>
              </a:rPr>
              <a:t>+0,9 %  </a:t>
            </a:r>
            <a:r>
              <a:rPr lang="fr-FR" sz="2000" dirty="0">
                <a:latin typeface="Aptos" panose="020B0004020202020204" pitchFamily="34" charset="0"/>
              </a:rPr>
              <a:t>(61% vs 60%) </a:t>
            </a:r>
          </a:p>
          <a:p>
            <a:pPr marL="12700" indent="0">
              <a:buClr>
                <a:schemeClr val="tx1"/>
              </a:buClr>
              <a:buNone/>
            </a:pPr>
            <a:endParaRPr lang="fr-FR" sz="2000" dirty="0">
              <a:latin typeface="Aptos" panose="020B0004020202020204" pitchFamily="34" charset="0"/>
            </a:endParaRPr>
          </a:p>
          <a:p>
            <a:pPr marL="12700" indent="0">
              <a:buClr>
                <a:schemeClr val="tx1"/>
              </a:buClr>
              <a:buNone/>
            </a:pPr>
            <a:r>
              <a:rPr lang="fr-FR" sz="2000" b="1" dirty="0">
                <a:solidFill>
                  <a:srgbClr val="D07689"/>
                </a:solidFill>
                <a:latin typeface="Aptos" panose="020B0004020202020204" pitchFamily="34" charset="0"/>
              </a:rPr>
              <a:t>POIDS CA SUC % </a:t>
            </a:r>
            <a:r>
              <a:rPr lang="fr-FR" sz="2000" b="1" dirty="0">
                <a:solidFill>
                  <a:srgbClr val="FF0000"/>
                </a:solidFill>
                <a:latin typeface="Aptos" panose="020B0004020202020204" pitchFamily="34" charset="0"/>
              </a:rPr>
              <a:t>: -4 % </a:t>
            </a:r>
            <a:r>
              <a:rPr lang="fr-FR" sz="2000" dirty="0">
                <a:latin typeface="Aptos" panose="020B0004020202020204" pitchFamily="34" charset="0"/>
              </a:rPr>
              <a:t>(43% vs 47%) </a:t>
            </a:r>
          </a:p>
          <a:p>
            <a:pPr marL="12700" indent="0">
              <a:buClr>
                <a:schemeClr val="tx1"/>
              </a:buClr>
              <a:buNone/>
            </a:pPr>
            <a:r>
              <a:rPr lang="fr-FR" sz="2000" b="1" dirty="0">
                <a:solidFill>
                  <a:srgbClr val="D07689"/>
                </a:solidFill>
                <a:latin typeface="Aptos" panose="020B0004020202020204" pitchFamily="34" charset="0"/>
              </a:rPr>
              <a:t>POIDS CA WEB % : </a:t>
            </a:r>
            <a:r>
              <a:rPr lang="fr-FR" sz="2000" b="1" dirty="0">
                <a:solidFill>
                  <a:srgbClr val="00B050"/>
                </a:solidFill>
                <a:latin typeface="Aptos" panose="020B0004020202020204" pitchFamily="34" charset="0"/>
              </a:rPr>
              <a:t>+5 % </a:t>
            </a:r>
            <a:r>
              <a:rPr lang="fr-FR" sz="2000" dirty="0">
                <a:latin typeface="Aptos" panose="020B0004020202020204" pitchFamily="34" charset="0"/>
              </a:rPr>
              <a:t>(15% vs 10%) </a:t>
            </a:r>
          </a:p>
          <a:p>
            <a:pPr marL="12700" indent="0">
              <a:buClr>
                <a:schemeClr val="tx1"/>
              </a:buClr>
              <a:buNone/>
            </a:pPr>
            <a:endParaRPr lang="fr-FR" sz="2000" dirty="0">
              <a:latin typeface="Aptos" panose="020B0004020202020204" pitchFamily="34" charset="0"/>
            </a:endParaRPr>
          </a:p>
        </p:txBody>
      </p:sp>
      <p:sp>
        <p:nvSpPr>
          <p:cNvPr id="14" name="object 8">
            <a:extLst>
              <a:ext uri="{FF2B5EF4-FFF2-40B4-BE49-F238E27FC236}">
                <a16:creationId xmlns:a16="http://schemas.microsoft.com/office/drawing/2014/main" id="{972FC2F4-D5CB-B1F2-3C92-666162BC1A70}"/>
              </a:ext>
            </a:extLst>
          </p:cNvPr>
          <p:cNvSpPr txBox="1"/>
          <p:nvPr/>
        </p:nvSpPr>
        <p:spPr>
          <a:xfrm>
            <a:off x="109042" y="6226201"/>
            <a:ext cx="7467597" cy="293670"/>
          </a:xfrm>
          <a:prstGeom prst="rect">
            <a:avLst/>
          </a:prstGeom>
        </p:spPr>
        <p:txBody>
          <a:bodyPr vert="horz" wrap="square" lIns="0" tIns="16510" rIns="0" bIns="0" rtlCol="0">
            <a:spAutoFit/>
          </a:bodyPr>
          <a:lstStyle>
            <a:defPPr>
              <a:defRPr lang="fr-FR"/>
            </a:defPPr>
            <a:lvl1pPr marL="469900" indent="-457200">
              <a:lnSpc>
                <a:spcPct val="100000"/>
              </a:lnSpc>
              <a:spcBef>
                <a:spcPts val="130"/>
              </a:spcBef>
              <a:buFont typeface="Arial" panose="020B0604020202020204" pitchFamily="34" charset="0"/>
              <a:buChar char="•"/>
              <a:defRPr sz="2800" spc="235">
                <a:latin typeface="Calibri"/>
                <a:cs typeface="Calibri"/>
              </a:defRPr>
            </a:lvl1pPr>
          </a:lstStyle>
          <a:p>
            <a:pPr marL="12700" indent="0">
              <a:buNone/>
            </a:pPr>
            <a:r>
              <a:rPr lang="fr-FR" sz="1800" i="1" spc="300" dirty="0">
                <a:latin typeface="Aptos" panose="020B0004020202020204" pitchFamily="34" charset="0"/>
              </a:rPr>
              <a:t> N : </a:t>
            </a:r>
            <a:r>
              <a:rPr lang="fr-FR" sz="1800" i="1" dirty="0">
                <a:latin typeface="Aptos" panose="020B0004020202020204" pitchFamily="34" charset="0"/>
              </a:rPr>
              <a:t>Du 10/01/25 au 16/01/25 </a:t>
            </a:r>
            <a:endParaRPr lang="fr-FR" sz="1800" i="1" spc="300" dirty="0">
              <a:latin typeface="Aptos" panose="020B0004020202020204" pitchFamily="34" charset="0"/>
            </a:endParaRPr>
          </a:p>
        </p:txBody>
      </p:sp>
      <p:sp>
        <p:nvSpPr>
          <p:cNvPr id="15" name="object 8">
            <a:extLst>
              <a:ext uri="{FF2B5EF4-FFF2-40B4-BE49-F238E27FC236}">
                <a16:creationId xmlns:a16="http://schemas.microsoft.com/office/drawing/2014/main" id="{3C04B0DE-854F-9765-AB0E-9E9CA99FA818}"/>
              </a:ext>
            </a:extLst>
          </p:cNvPr>
          <p:cNvSpPr txBox="1"/>
          <p:nvPr/>
        </p:nvSpPr>
        <p:spPr>
          <a:xfrm>
            <a:off x="10058400" y="2125319"/>
            <a:ext cx="7565030" cy="3851054"/>
          </a:xfrm>
          <a:prstGeom prst="rect">
            <a:avLst/>
          </a:prstGeom>
        </p:spPr>
        <p:txBody>
          <a:bodyPr vert="horz" wrap="square" lIns="0" tIns="16510" rIns="0" bIns="0" rtlCol="0">
            <a:spAutoFit/>
          </a:bodyPr>
          <a:lstStyle>
            <a:defPPr>
              <a:defRPr lang="fr-FR"/>
            </a:defPPr>
            <a:lvl1pPr marL="469900" indent="-457200">
              <a:lnSpc>
                <a:spcPct val="100000"/>
              </a:lnSpc>
              <a:spcBef>
                <a:spcPts val="130"/>
              </a:spcBef>
              <a:buFont typeface="Arial" panose="020B0604020202020204" pitchFamily="34" charset="0"/>
              <a:buChar char="•"/>
              <a:defRPr sz="2800" spc="235">
                <a:latin typeface="Calibri"/>
                <a:cs typeface="Calibri"/>
              </a:defRPr>
            </a:lvl1pPr>
          </a:lstStyle>
          <a:p>
            <a:pPr marL="12700" indent="0">
              <a:buClr>
                <a:schemeClr val="tx1"/>
              </a:buClr>
              <a:buNone/>
            </a:pPr>
            <a:r>
              <a:rPr lang="fr-FR" sz="2000" b="1" dirty="0">
                <a:solidFill>
                  <a:srgbClr val="D07689"/>
                </a:solidFill>
                <a:latin typeface="Aptos" panose="020B0004020202020204" pitchFamily="34" charset="0"/>
              </a:rPr>
              <a:t>PM : </a:t>
            </a:r>
            <a:r>
              <a:rPr lang="fr-FR" sz="2000" b="1" dirty="0">
                <a:solidFill>
                  <a:srgbClr val="00B050"/>
                </a:solidFill>
                <a:latin typeface="Aptos" panose="020B0004020202020204" pitchFamily="34" charset="0"/>
              </a:rPr>
              <a:t>+ 5,1€ </a:t>
            </a:r>
            <a:r>
              <a:rPr lang="fr-FR" sz="2000" dirty="0">
                <a:latin typeface="Aptos" panose="020B0004020202020204" pitchFamily="34" charset="0"/>
              </a:rPr>
              <a:t>(112,7€ vs 107,6€) </a:t>
            </a:r>
          </a:p>
          <a:p>
            <a:pPr marL="12700" indent="0">
              <a:buClr>
                <a:schemeClr val="tx1"/>
              </a:buClr>
              <a:buNone/>
            </a:pPr>
            <a:endParaRPr lang="fr-FR" sz="2000" b="1" dirty="0">
              <a:latin typeface="Aptos" panose="020B0004020202020204" pitchFamily="34" charset="0"/>
            </a:endParaRPr>
          </a:p>
          <a:p>
            <a:pPr marL="12700" indent="0">
              <a:buClr>
                <a:schemeClr val="tx1"/>
              </a:buClr>
              <a:buNone/>
            </a:pPr>
            <a:r>
              <a:rPr lang="fr-FR" sz="2000" b="1" dirty="0">
                <a:solidFill>
                  <a:srgbClr val="D07689"/>
                </a:solidFill>
                <a:latin typeface="Aptos" panose="020B0004020202020204" pitchFamily="34" charset="0"/>
              </a:rPr>
              <a:t>IDV : </a:t>
            </a:r>
            <a:r>
              <a:rPr lang="fr-FR" sz="2000" b="1" dirty="0">
                <a:solidFill>
                  <a:srgbClr val="00B050"/>
                </a:solidFill>
                <a:latin typeface="Aptos" panose="020B0004020202020204" pitchFamily="34" charset="0"/>
              </a:rPr>
              <a:t>+ 0% </a:t>
            </a:r>
            <a:r>
              <a:rPr lang="fr-FR" sz="2000" dirty="0">
                <a:latin typeface="Aptos" panose="020B0004020202020204" pitchFamily="34" charset="0"/>
              </a:rPr>
              <a:t>(1,50  vs 1,50) </a:t>
            </a:r>
          </a:p>
          <a:p>
            <a:pPr marL="12700" indent="0">
              <a:buClr>
                <a:schemeClr val="tx1"/>
              </a:buClr>
              <a:buNone/>
            </a:pPr>
            <a:endParaRPr lang="fr-FR" sz="2000" dirty="0">
              <a:latin typeface="Aptos" panose="020B0004020202020204" pitchFamily="34" charset="0"/>
            </a:endParaRPr>
          </a:p>
          <a:p>
            <a:pPr marL="12700" indent="0">
              <a:buClr>
                <a:schemeClr val="tx1"/>
              </a:buClr>
              <a:buNone/>
            </a:pPr>
            <a:r>
              <a:rPr lang="fr-FR" sz="2000" b="1" dirty="0">
                <a:solidFill>
                  <a:srgbClr val="D07689"/>
                </a:solidFill>
                <a:latin typeface="Aptos" panose="020B0004020202020204" pitchFamily="34" charset="0"/>
              </a:rPr>
              <a:t>TAUX DE DEMARQUE : </a:t>
            </a:r>
            <a:r>
              <a:rPr lang="fr-FR" sz="2000" b="1" dirty="0">
                <a:latin typeface="Aptos" panose="020B0004020202020204" pitchFamily="34" charset="0"/>
              </a:rPr>
              <a:t>-0,3</a:t>
            </a:r>
            <a:r>
              <a:rPr lang="fr-FR" sz="2000" dirty="0">
                <a:latin typeface="Aptos" panose="020B0004020202020204" pitchFamily="34" charset="0"/>
              </a:rPr>
              <a:t>pts (36% vs 36%)</a:t>
            </a:r>
          </a:p>
          <a:p>
            <a:pPr marL="12700" indent="0">
              <a:buClr>
                <a:schemeClr val="tx1"/>
              </a:buClr>
              <a:buNone/>
            </a:pPr>
            <a:endParaRPr lang="fr-FR" sz="2000" dirty="0">
              <a:latin typeface="Aptos" panose="020B0004020202020204" pitchFamily="34" charset="0"/>
            </a:endParaRPr>
          </a:p>
          <a:p>
            <a:pPr marL="12700" indent="0">
              <a:buClr>
                <a:schemeClr val="tx1"/>
              </a:buClr>
              <a:buNone/>
            </a:pPr>
            <a:r>
              <a:rPr lang="fr-FR" sz="2000" b="1" dirty="0">
                <a:solidFill>
                  <a:srgbClr val="D07689"/>
                </a:solidFill>
                <a:latin typeface="Aptos" panose="020B0004020202020204" pitchFamily="34" charset="0"/>
              </a:rPr>
              <a:t>TAUX DE TRANSFORMATION : </a:t>
            </a:r>
            <a:r>
              <a:rPr lang="fr-FR" sz="2000" b="1" dirty="0">
                <a:solidFill>
                  <a:srgbClr val="00B050"/>
                </a:solidFill>
                <a:latin typeface="Aptos" panose="020B0004020202020204" pitchFamily="34" charset="0"/>
              </a:rPr>
              <a:t>+ 13%</a:t>
            </a:r>
            <a:r>
              <a:rPr lang="fr-FR" sz="2000" dirty="0">
                <a:solidFill>
                  <a:srgbClr val="00B050"/>
                </a:solidFill>
                <a:latin typeface="Aptos" panose="020B0004020202020204" pitchFamily="34" charset="0"/>
              </a:rPr>
              <a:t> </a:t>
            </a:r>
            <a:r>
              <a:rPr lang="fr-FR" sz="2000" dirty="0">
                <a:latin typeface="Aptos" panose="020B0004020202020204" pitchFamily="34" charset="0"/>
              </a:rPr>
              <a:t>(24% vs 13,2%)</a:t>
            </a:r>
          </a:p>
          <a:p>
            <a:pPr marL="12700" indent="0">
              <a:buClr>
                <a:schemeClr val="tx1"/>
              </a:buClr>
              <a:buNone/>
            </a:pPr>
            <a:endParaRPr lang="fr-FR" sz="2000" dirty="0">
              <a:latin typeface="Aptos" panose="020B0004020202020204" pitchFamily="34" charset="0"/>
            </a:endParaRPr>
          </a:p>
          <a:p>
            <a:pPr marL="12700" indent="0">
              <a:buClr>
                <a:schemeClr val="tx1"/>
              </a:buClr>
              <a:buNone/>
            </a:pPr>
            <a:r>
              <a:rPr lang="fr-FR" sz="2000" b="1" dirty="0">
                <a:solidFill>
                  <a:srgbClr val="D07689"/>
                </a:solidFill>
                <a:latin typeface="Aptos" panose="020B0004020202020204" pitchFamily="34" charset="0"/>
              </a:rPr>
              <a:t>VISITEURS : </a:t>
            </a:r>
            <a:r>
              <a:rPr lang="fr-FR" sz="2000" b="1" dirty="0">
                <a:solidFill>
                  <a:srgbClr val="00B050"/>
                </a:solidFill>
                <a:latin typeface="Aptos" panose="020B0004020202020204" pitchFamily="34" charset="0"/>
              </a:rPr>
              <a:t>+19,4 %</a:t>
            </a:r>
            <a:r>
              <a:rPr lang="fr-FR" sz="2000" dirty="0">
                <a:solidFill>
                  <a:srgbClr val="00B050"/>
                </a:solidFill>
                <a:latin typeface="Aptos" panose="020B0004020202020204" pitchFamily="34" charset="0"/>
              </a:rPr>
              <a:t> </a:t>
            </a:r>
            <a:r>
              <a:rPr lang="fr-FR" sz="2000" dirty="0">
                <a:latin typeface="Aptos" panose="020B0004020202020204" pitchFamily="34" charset="0"/>
              </a:rPr>
              <a:t>(5 265 vs 6 853)</a:t>
            </a:r>
          </a:p>
          <a:p>
            <a:pPr marL="12700" indent="0">
              <a:buClr>
                <a:schemeClr val="tx1"/>
              </a:buClr>
              <a:buNone/>
            </a:pPr>
            <a:endParaRPr lang="fr-FR" sz="2000" dirty="0">
              <a:latin typeface="Aptos" panose="020B0004020202020204" pitchFamily="34" charset="0"/>
            </a:endParaRPr>
          </a:p>
          <a:p>
            <a:pPr marL="12700" indent="0">
              <a:buClr>
                <a:schemeClr val="tx1"/>
              </a:buClr>
              <a:buNone/>
            </a:pPr>
            <a:endParaRPr lang="fr-FR" sz="2000" dirty="0">
              <a:latin typeface="Aptos" panose="020B0004020202020204" pitchFamily="34" charset="0"/>
            </a:endParaRPr>
          </a:p>
          <a:p>
            <a:pPr marL="12700" indent="0">
              <a:buClr>
                <a:schemeClr val="tx1"/>
              </a:buClr>
              <a:buNone/>
            </a:pPr>
            <a:endParaRPr lang="fr-FR" sz="2000" dirty="0">
              <a:latin typeface="Aptos" panose="020B0004020202020204" pitchFamily="34" charset="0"/>
            </a:endParaRPr>
          </a:p>
        </p:txBody>
      </p:sp>
      <p:pic>
        <p:nvPicPr>
          <p:cNvPr id="19" name="Image 18">
            <a:extLst>
              <a:ext uri="{FF2B5EF4-FFF2-40B4-BE49-F238E27FC236}">
                <a16:creationId xmlns:a16="http://schemas.microsoft.com/office/drawing/2014/main" id="{72C6F2D3-5CF9-A18C-947F-BDE871A8BAEB}"/>
              </a:ext>
            </a:extLst>
          </p:cNvPr>
          <p:cNvPicPr>
            <a:picLocks noChangeAspect="1"/>
          </p:cNvPicPr>
          <p:nvPr/>
        </p:nvPicPr>
        <p:blipFill>
          <a:blip r:embed="rId2"/>
          <a:stretch>
            <a:fillRect/>
          </a:stretch>
        </p:blipFill>
        <p:spPr>
          <a:xfrm>
            <a:off x="187174" y="6769699"/>
            <a:ext cx="17848244" cy="1130159"/>
          </a:xfrm>
          <a:prstGeom prst="rect">
            <a:avLst/>
          </a:prstGeom>
        </p:spPr>
      </p:pic>
      <p:pic>
        <p:nvPicPr>
          <p:cNvPr id="21" name="Image 20">
            <a:extLst>
              <a:ext uri="{FF2B5EF4-FFF2-40B4-BE49-F238E27FC236}">
                <a16:creationId xmlns:a16="http://schemas.microsoft.com/office/drawing/2014/main" id="{257DE568-5BA0-765D-8BA1-D428628329C8}"/>
              </a:ext>
            </a:extLst>
          </p:cNvPr>
          <p:cNvPicPr>
            <a:picLocks noChangeAspect="1"/>
          </p:cNvPicPr>
          <p:nvPr/>
        </p:nvPicPr>
        <p:blipFill>
          <a:blip r:embed="rId3"/>
          <a:stretch>
            <a:fillRect/>
          </a:stretch>
        </p:blipFill>
        <p:spPr>
          <a:xfrm>
            <a:off x="233285" y="8801100"/>
            <a:ext cx="17822597" cy="1257422"/>
          </a:xfrm>
          <a:prstGeom prst="rect">
            <a:avLst/>
          </a:prstGeom>
        </p:spPr>
      </p:pic>
    </p:spTree>
    <p:extLst>
      <p:ext uri="{BB962C8B-B14F-4D97-AF65-F5344CB8AC3E}">
        <p14:creationId xmlns:p14="http://schemas.microsoft.com/office/powerpoint/2010/main" val="2360653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CD24FF-00D8-2EFB-0148-F7D39E59EEC5}"/>
            </a:ext>
          </a:extLst>
        </p:cNvPr>
        <p:cNvGrpSpPr/>
        <p:nvPr/>
      </p:nvGrpSpPr>
      <p:grpSpPr>
        <a:xfrm>
          <a:off x="0" y="0"/>
          <a:ext cx="0" cy="0"/>
          <a:chOff x="0" y="0"/>
          <a:chExt cx="0" cy="0"/>
        </a:xfrm>
      </p:grpSpPr>
      <p:sp>
        <p:nvSpPr>
          <p:cNvPr id="2" name="object 3">
            <a:extLst>
              <a:ext uri="{FF2B5EF4-FFF2-40B4-BE49-F238E27FC236}">
                <a16:creationId xmlns:a16="http://schemas.microsoft.com/office/drawing/2014/main" id="{52A5D542-DDE2-8F39-B66B-50500AEF93F2}"/>
              </a:ext>
            </a:extLst>
          </p:cNvPr>
          <p:cNvSpPr/>
          <p:nvPr/>
        </p:nvSpPr>
        <p:spPr>
          <a:xfrm rot="16200000">
            <a:off x="8146729" y="-8146733"/>
            <a:ext cx="1994534" cy="18288002"/>
          </a:xfrm>
          <a:custGeom>
            <a:avLst/>
            <a:gdLst/>
            <a:ahLst/>
            <a:cxnLst/>
            <a:rect l="l" t="t" r="r" b="b"/>
            <a:pathLst>
              <a:path w="3524250" h="10287000">
                <a:moveTo>
                  <a:pt x="0" y="0"/>
                </a:moveTo>
                <a:lnTo>
                  <a:pt x="3524249" y="0"/>
                </a:lnTo>
                <a:lnTo>
                  <a:pt x="3524249" y="10286999"/>
                </a:lnTo>
                <a:lnTo>
                  <a:pt x="0" y="10286999"/>
                </a:lnTo>
                <a:lnTo>
                  <a:pt x="0" y="0"/>
                </a:lnTo>
                <a:close/>
              </a:path>
            </a:pathLst>
          </a:custGeom>
          <a:solidFill>
            <a:schemeClr val="accent2">
              <a:lumMod val="75000"/>
            </a:schemeClr>
          </a:solidFill>
          <a:ln>
            <a:solidFill>
              <a:schemeClr val="accent2">
                <a:lumMod val="75000"/>
              </a:schemeClr>
            </a:solidFill>
          </a:ln>
        </p:spPr>
        <p:txBody>
          <a:bodyPr wrap="square" lIns="0" tIns="0" rIns="0" bIns="0" rtlCol="0"/>
          <a:lstStyle/>
          <a:p>
            <a:endParaRPr/>
          </a:p>
        </p:txBody>
      </p:sp>
      <p:sp>
        <p:nvSpPr>
          <p:cNvPr id="10" name="object 5">
            <a:extLst>
              <a:ext uri="{FF2B5EF4-FFF2-40B4-BE49-F238E27FC236}">
                <a16:creationId xmlns:a16="http://schemas.microsoft.com/office/drawing/2014/main" id="{3E9C2862-683A-E583-801D-CA8DE29BB2E4}"/>
              </a:ext>
            </a:extLst>
          </p:cNvPr>
          <p:cNvSpPr txBox="1">
            <a:spLocks noGrp="1"/>
          </p:cNvSpPr>
          <p:nvPr>
            <p:ph type="title"/>
          </p:nvPr>
        </p:nvSpPr>
        <p:spPr>
          <a:xfrm>
            <a:off x="4909926" y="331468"/>
            <a:ext cx="8423910" cy="651460"/>
          </a:xfrm>
          <a:prstGeom prst="rect">
            <a:avLst/>
          </a:prstGeom>
        </p:spPr>
        <p:txBody>
          <a:bodyPr vert="horz" wrap="square" lIns="0" tIns="12700" rIns="0" bIns="0" rtlCol="0">
            <a:spAutoFit/>
          </a:bodyPr>
          <a:lstStyle/>
          <a:p>
            <a:pPr marL="12700" algn="ctr">
              <a:spcBef>
                <a:spcPts val="100"/>
              </a:spcBef>
            </a:pPr>
            <a:r>
              <a:rPr lang="fr-FR" spc="-185" dirty="0">
                <a:solidFill>
                  <a:schemeClr val="bg1"/>
                </a:solidFill>
                <a:latin typeface="Aptos" panose="020B0004020202020204" pitchFamily="34" charset="0"/>
                <a:cs typeface="Calibri"/>
              </a:rPr>
              <a:t>2. Performances D3 vs N-1</a:t>
            </a:r>
            <a:endParaRPr spc="-185" dirty="0">
              <a:solidFill>
                <a:schemeClr val="bg1"/>
              </a:solidFill>
              <a:latin typeface="Aptos" panose="020B0004020202020204" pitchFamily="34" charset="0"/>
              <a:cs typeface="Calibri"/>
            </a:endParaRPr>
          </a:p>
        </p:txBody>
      </p:sp>
      <p:sp>
        <p:nvSpPr>
          <p:cNvPr id="13" name="object 6">
            <a:extLst>
              <a:ext uri="{FF2B5EF4-FFF2-40B4-BE49-F238E27FC236}">
                <a16:creationId xmlns:a16="http://schemas.microsoft.com/office/drawing/2014/main" id="{EDDF2016-C4B0-6597-88AC-AC722D637CB5}"/>
              </a:ext>
            </a:extLst>
          </p:cNvPr>
          <p:cNvSpPr/>
          <p:nvPr/>
        </p:nvSpPr>
        <p:spPr>
          <a:xfrm>
            <a:off x="4783428" y="1104900"/>
            <a:ext cx="8423910" cy="24765"/>
          </a:xfrm>
          <a:custGeom>
            <a:avLst/>
            <a:gdLst/>
            <a:ahLst/>
            <a:cxnLst/>
            <a:rect l="l" t="t" r="r" b="b"/>
            <a:pathLst>
              <a:path w="8423910" h="24764">
                <a:moveTo>
                  <a:pt x="8423324" y="24716"/>
                </a:moveTo>
                <a:lnTo>
                  <a:pt x="0" y="24716"/>
                </a:lnTo>
                <a:lnTo>
                  <a:pt x="0" y="0"/>
                </a:lnTo>
                <a:lnTo>
                  <a:pt x="8423324" y="0"/>
                </a:lnTo>
                <a:lnTo>
                  <a:pt x="8423324" y="24716"/>
                </a:lnTo>
                <a:close/>
              </a:path>
            </a:pathLst>
          </a:custGeom>
          <a:solidFill>
            <a:schemeClr val="bg1"/>
          </a:solidFill>
          <a:ln>
            <a:solidFill>
              <a:schemeClr val="bg1"/>
            </a:solidFill>
          </a:ln>
        </p:spPr>
        <p:txBody>
          <a:bodyPr wrap="square" lIns="0" tIns="0" rIns="0" bIns="0" rtlCol="0"/>
          <a:lstStyle/>
          <a:p>
            <a:endParaRPr>
              <a:solidFill>
                <a:schemeClr val="bg1"/>
              </a:solidFill>
              <a:latin typeface="Aptos" panose="020B0004020202020204" pitchFamily="34" charset="0"/>
            </a:endParaRPr>
          </a:p>
        </p:txBody>
      </p:sp>
      <p:sp>
        <p:nvSpPr>
          <p:cNvPr id="5" name="object 8">
            <a:extLst>
              <a:ext uri="{FF2B5EF4-FFF2-40B4-BE49-F238E27FC236}">
                <a16:creationId xmlns:a16="http://schemas.microsoft.com/office/drawing/2014/main" id="{56C061A1-02A6-E7F7-7728-B64A972053AC}"/>
              </a:ext>
            </a:extLst>
          </p:cNvPr>
          <p:cNvSpPr txBox="1"/>
          <p:nvPr/>
        </p:nvSpPr>
        <p:spPr>
          <a:xfrm>
            <a:off x="2996945" y="1343142"/>
            <a:ext cx="12294102" cy="447558"/>
          </a:xfrm>
          <a:prstGeom prst="rect">
            <a:avLst/>
          </a:prstGeom>
        </p:spPr>
        <p:txBody>
          <a:bodyPr vert="horz" wrap="square" lIns="0" tIns="16510" rIns="0" bIns="0" rtlCol="0">
            <a:spAutoFit/>
          </a:bodyPr>
          <a:lstStyle>
            <a:defPPr>
              <a:defRPr lang="fr-FR"/>
            </a:defPPr>
            <a:lvl1pPr marL="469900" indent="-457200">
              <a:lnSpc>
                <a:spcPct val="100000"/>
              </a:lnSpc>
              <a:spcBef>
                <a:spcPts val="130"/>
              </a:spcBef>
              <a:buFont typeface="Arial" panose="020B0604020202020204" pitchFamily="34" charset="0"/>
              <a:buChar char="•"/>
              <a:defRPr sz="2800" spc="235">
                <a:latin typeface="Calibri"/>
                <a:cs typeface="Calibri"/>
              </a:defRPr>
            </a:lvl1pPr>
          </a:lstStyle>
          <a:p>
            <a:pPr marL="12700" indent="0" algn="ctr">
              <a:buClr>
                <a:schemeClr val="tx1"/>
              </a:buClr>
              <a:buNone/>
            </a:pPr>
            <a:r>
              <a:rPr lang="fr-FR" b="1" dirty="0">
                <a:solidFill>
                  <a:schemeClr val="bg1"/>
                </a:solidFill>
                <a:latin typeface="Aptos" panose="020B0004020202020204" pitchFamily="34" charset="0"/>
              </a:rPr>
              <a:t>Du 17/01</a:t>
            </a:r>
            <a:r>
              <a:rPr lang="fr-FR" b="1" spc="300" dirty="0">
                <a:solidFill>
                  <a:schemeClr val="bg1"/>
                </a:solidFill>
                <a:latin typeface="Aptos" panose="020B0004020202020204" pitchFamily="34" charset="0"/>
              </a:rPr>
              <a:t>/25</a:t>
            </a:r>
            <a:r>
              <a:rPr lang="fr-FR" b="1" dirty="0">
                <a:solidFill>
                  <a:schemeClr val="bg1"/>
                </a:solidFill>
                <a:latin typeface="Aptos" panose="020B0004020202020204" pitchFamily="34" charset="0"/>
              </a:rPr>
              <a:t> au 31/01</a:t>
            </a:r>
            <a:r>
              <a:rPr lang="fr-FR" b="1" spc="300" dirty="0">
                <a:solidFill>
                  <a:schemeClr val="bg1"/>
                </a:solidFill>
                <a:latin typeface="Aptos" panose="020B0004020202020204" pitchFamily="34" charset="0"/>
              </a:rPr>
              <a:t>/25</a:t>
            </a:r>
            <a:r>
              <a:rPr lang="fr-FR" b="1" dirty="0">
                <a:solidFill>
                  <a:schemeClr val="bg1"/>
                </a:solidFill>
                <a:latin typeface="Aptos" panose="020B0004020202020204" pitchFamily="34" charset="0"/>
              </a:rPr>
              <a:t> vs du 19/01/24 au 25/01/24</a:t>
            </a:r>
          </a:p>
        </p:txBody>
      </p:sp>
      <p:sp>
        <p:nvSpPr>
          <p:cNvPr id="11" name="object 8">
            <a:extLst>
              <a:ext uri="{FF2B5EF4-FFF2-40B4-BE49-F238E27FC236}">
                <a16:creationId xmlns:a16="http://schemas.microsoft.com/office/drawing/2014/main" id="{6EDB3CA1-6C7D-D350-9252-EFE48B735AF6}"/>
              </a:ext>
            </a:extLst>
          </p:cNvPr>
          <p:cNvSpPr txBox="1"/>
          <p:nvPr/>
        </p:nvSpPr>
        <p:spPr>
          <a:xfrm>
            <a:off x="131294" y="8505900"/>
            <a:ext cx="10896600" cy="293670"/>
          </a:xfrm>
          <a:prstGeom prst="rect">
            <a:avLst/>
          </a:prstGeom>
        </p:spPr>
        <p:txBody>
          <a:bodyPr vert="horz" wrap="square" lIns="0" tIns="16510" rIns="0" bIns="0" rtlCol="0">
            <a:spAutoFit/>
          </a:bodyPr>
          <a:lstStyle>
            <a:defPPr>
              <a:defRPr lang="fr-FR"/>
            </a:defPPr>
            <a:lvl1pPr marL="469900" indent="-457200">
              <a:lnSpc>
                <a:spcPct val="100000"/>
              </a:lnSpc>
              <a:spcBef>
                <a:spcPts val="130"/>
              </a:spcBef>
              <a:buFont typeface="Arial" panose="020B0604020202020204" pitchFamily="34" charset="0"/>
              <a:buChar char="•"/>
              <a:defRPr sz="2800" spc="235">
                <a:latin typeface="Calibri"/>
                <a:cs typeface="Calibri"/>
              </a:defRPr>
            </a:lvl1pPr>
          </a:lstStyle>
          <a:p>
            <a:pPr marL="12700" indent="0">
              <a:buNone/>
            </a:pPr>
            <a:r>
              <a:rPr lang="fr-FR" sz="1800" i="1" spc="300" dirty="0">
                <a:latin typeface="Aptos" panose="020B0004020202020204" pitchFamily="34" charset="0"/>
              </a:rPr>
              <a:t>N-1 : du 19/01/24 au 02/02/24</a:t>
            </a:r>
            <a:endParaRPr sz="1800" i="1" spc="300" dirty="0">
              <a:latin typeface="Aptos" panose="020B0004020202020204" pitchFamily="34" charset="0"/>
            </a:endParaRPr>
          </a:p>
        </p:txBody>
      </p:sp>
      <p:sp>
        <p:nvSpPr>
          <p:cNvPr id="14" name="object 8">
            <a:extLst>
              <a:ext uri="{FF2B5EF4-FFF2-40B4-BE49-F238E27FC236}">
                <a16:creationId xmlns:a16="http://schemas.microsoft.com/office/drawing/2014/main" id="{14A3B06B-785F-079A-B195-A1B9E17DCF3D}"/>
              </a:ext>
            </a:extLst>
          </p:cNvPr>
          <p:cNvSpPr txBox="1"/>
          <p:nvPr/>
        </p:nvSpPr>
        <p:spPr>
          <a:xfrm>
            <a:off x="397994" y="2029952"/>
            <a:ext cx="10803406" cy="3851054"/>
          </a:xfrm>
          <a:prstGeom prst="rect">
            <a:avLst/>
          </a:prstGeom>
        </p:spPr>
        <p:txBody>
          <a:bodyPr vert="horz" wrap="square" lIns="0" tIns="16510" rIns="0" bIns="0" rtlCol="0">
            <a:spAutoFit/>
          </a:bodyPr>
          <a:lstStyle>
            <a:defPPr>
              <a:defRPr lang="fr-FR"/>
            </a:defPPr>
            <a:lvl1pPr marL="469900" indent="-457200">
              <a:lnSpc>
                <a:spcPct val="100000"/>
              </a:lnSpc>
              <a:spcBef>
                <a:spcPts val="130"/>
              </a:spcBef>
              <a:buFont typeface="Arial" panose="020B0604020202020204" pitchFamily="34" charset="0"/>
              <a:buChar char="•"/>
              <a:defRPr sz="2800" spc="235">
                <a:latin typeface="Calibri"/>
                <a:cs typeface="Calibri"/>
              </a:defRPr>
            </a:lvl1pPr>
          </a:lstStyle>
          <a:p>
            <a:pPr marL="12700" indent="0">
              <a:buClr>
                <a:schemeClr val="tx1"/>
              </a:buClr>
              <a:buNone/>
            </a:pPr>
            <a:r>
              <a:rPr lang="fr-FR" sz="2000" b="1" dirty="0">
                <a:solidFill>
                  <a:srgbClr val="D07689"/>
                </a:solidFill>
                <a:latin typeface="Aptos" panose="020B0004020202020204" pitchFamily="34" charset="0"/>
              </a:rPr>
              <a:t>VARIATION CA OP SUCC </a:t>
            </a:r>
            <a:r>
              <a:rPr lang="fr-FR" sz="2000" b="1" dirty="0">
                <a:solidFill>
                  <a:srgbClr val="00B050"/>
                </a:solidFill>
                <a:latin typeface="Aptos" panose="020B0004020202020204" pitchFamily="34" charset="0"/>
              </a:rPr>
              <a:t>: +10,8 % </a:t>
            </a:r>
            <a:r>
              <a:rPr lang="fr-FR" sz="2000" dirty="0">
                <a:latin typeface="Aptos" panose="020B0004020202020204" pitchFamily="34" charset="0"/>
              </a:rPr>
              <a:t>(246 282€ vs 222 189€)</a:t>
            </a:r>
          </a:p>
          <a:p>
            <a:pPr marL="12700" indent="0">
              <a:buClr>
                <a:schemeClr val="tx1"/>
              </a:buClr>
              <a:buNone/>
            </a:pPr>
            <a:r>
              <a:rPr lang="fr-FR" sz="2000" b="1" dirty="0">
                <a:solidFill>
                  <a:srgbClr val="D07689"/>
                </a:solidFill>
                <a:latin typeface="Aptos" panose="020B0004020202020204" pitchFamily="34" charset="0"/>
              </a:rPr>
              <a:t>VARIATION CA OP WEB : </a:t>
            </a:r>
            <a:r>
              <a:rPr lang="fr-FR" sz="2000" b="1" dirty="0">
                <a:solidFill>
                  <a:srgbClr val="00B050"/>
                </a:solidFill>
                <a:latin typeface="Aptos" panose="020B0004020202020204" pitchFamily="34" charset="0"/>
              </a:rPr>
              <a:t>+199,1 % </a:t>
            </a:r>
            <a:r>
              <a:rPr lang="fr-FR" sz="2000" dirty="0">
                <a:latin typeface="Aptos" panose="020B0004020202020204" pitchFamily="34" charset="0"/>
              </a:rPr>
              <a:t>(135 391€ vs 45 272€)</a:t>
            </a:r>
          </a:p>
          <a:p>
            <a:pPr marL="12700" indent="0">
              <a:buClr>
                <a:schemeClr val="tx1"/>
              </a:buClr>
              <a:buNone/>
            </a:pPr>
            <a:r>
              <a:rPr lang="fr-FR" sz="2000" b="1" dirty="0">
                <a:solidFill>
                  <a:srgbClr val="D07689"/>
                </a:solidFill>
                <a:latin typeface="Aptos" panose="020B0004020202020204" pitchFamily="34" charset="0"/>
              </a:rPr>
              <a:t>VARIATION CA OP SUCC+ WEB + BOOSTER : </a:t>
            </a:r>
            <a:r>
              <a:rPr lang="fr-FR" sz="2000" b="1" dirty="0">
                <a:solidFill>
                  <a:srgbClr val="00B050"/>
                </a:solidFill>
                <a:latin typeface="Aptos" panose="020B0004020202020204" pitchFamily="34" charset="0"/>
              </a:rPr>
              <a:t>+70,9 % </a:t>
            </a:r>
            <a:r>
              <a:rPr lang="fr-FR" sz="2000" dirty="0">
                <a:latin typeface="Aptos" panose="020B0004020202020204" pitchFamily="34" charset="0"/>
              </a:rPr>
              <a:t>(456 998€ vs 267 461€)</a:t>
            </a:r>
          </a:p>
          <a:p>
            <a:pPr marL="12700" indent="0">
              <a:buClr>
                <a:schemeClr val="tx1"/>
              </a:buClr>
              <a:buNone/>
            </a:pPr>
            <a:endParaRPr lang="fr-FR" sz="2000" dirty="0">
              <a:latin typeface="Aptos" panose="020B0004020202020204" pitchFamily="34" charset="0"/>
            </a:endParaRPr>
          </a:p>
          <a:p>
            <a:pPr marL="12700" indent="0">
              <a:buClr>
                <a:schemeClr val="tx1"/>
              </a:buClr>
              <a:buNone/>
            </a:pPr>
            <a:r>
              <a:rPr lang="fr-FR" sz="2000" b="1" dirty="0">
                <a:solidFill>
                  <a:srgbClr val="D07689"/>
                </a:solidFill>
                <a:latin typeface="Aptos" panose="020B0004020202020204" pitchFamily="34" charset="0"/>
              </a:rPr>
              <a:t>VARIATION % TICKETS OP : </a:t>
            </a:r>
            <a:r>
              <a:rPr lang="fr-FR" sz="2000" b="1" dirty="0">
                <a:solidFill>
                  <a:srgbClr val="00B050"/>
                </a:solidFill>
                <a:latin typeface="Aptos" panose="020B0004020202020204" pitchFamily="34" charset="0"/>
              </a:rPr>
              <a:t>+3,6 % </a:t>
            </a:r>
            <a:r>
              <a:rPr lang="fr-FR" sz="2000" dirty="0">
                <a:latin typeface="Aptos" panose="020B0004020202020204" pitchFamily="34" charset="0"/>
              </a:rPr>
              <a:t>(2 287 vs 2 204)</a:t>
            </a:r>
          </a:p>
          <a:p>
            <a:pPr marL="12700" indent="0">
              <a:buClr>
                <a:schemeClr val="tx1"/>
              </a:buClr>
              <a:buNone/>
            </a:pPr>
            <a:r>
              <a:rPr lang="fr-FR" sz="2000" b="1" dirty="0">
                <a:solidFill>
                  <a:srgbClr val="D07689"/>
                </a:solidFill>
                <a:latin typeface="Aptos" panose="020B0004020202020204" pitchFamily="34" charset="0"/>
              </a:rPr>
              <a:t>VARIATION % TICKETS OP + BOOSTER : </a:t>
            </a:r>
            <a:r>
              <a:rPr lang="fr-FR" sz="2000" b="1" dirty="0">
                <a:solidFill>
                  <a:srgbClr val="00B050"/>
                </a:solidFill>
                <a:latin typeface="Aptos" panose="020B0004020202020204" pitchFamily="34" charset="0"/>
              </a:rPr>
              <a:t>+25,8 % </a:t>
            </a:r>
            <a:r>
              <a:rPr lang="fr-FR" sz="2000" dirty="0">
                <a:latin typeface="Aptos" panose="020B0004020202020204" pitchFamily="34" charset="0"/>
              </a:rPr>
              <a:t>(2 772 vs 2 204)</a:t>
            </a:r>
          </a:p>
          <a:p>
            <a:pPr marL="12700" indent="0">
              <a:buClr>
                <a:schemeClr val="tx1"/>
              </a:buClr>
              <a:buNone/>
            </a:pPr>
            <a:endParaRPr lang="fr-FR" sz="2000" dirty="0">
              <a:latin typeface="Aptos" panose="020B0004020202020204" pitchFamily="34" charset="0"/>
            </a:endParaRPr>
          </a:p>
          <a:p>
            <a:pPr marL="12700" indent="0">
              <a:buClr>
                <a:schemeClr val="tx1"/>
              </a:buClr>
              <a:buNone/>
            </a:pPr>
            <a:r>
              <a:rPr lang="fr-FR" sz="2000" b="1" dirty="0">
                <a:solidFill>
                  <a:srgbClr val="D07689"/>
                </a:solidFill>
                <a:latin typeface="Aptos" panose="020B0004020202020204" pitchFamily="34" charset="0"/>
              </a:rPr>
              <a:t>TAUX DE MARGE : </a:t>
            </a:r>
            <a:r>
              <a:rPr lang="fr-FR" sz="2000" b="1" dirty="0">
                <a:solidFill>
                  <a:srgbClr val="00B050"/>
                </a:solidFill>
                <a:latin typeface="Aptos" panose="020B0004020202020204" pitchFamily="34" charset="0"/>
              </a:rPr>
              <a:t>+1,4 %  </a:t>
            </a:r>
            <a:r>
              <a:rPr lang="fr-FR" sz="2000" dirty="0">
                <a:latin typeface="Aptos" panose="020B0004020202020204" pitchFamily="34" charset="0"/>
              </a:rPr>
              <a:t>(59% vs 58%) </a:t>
            </a:r>
          </a:p>
          <a:p>
            <a:pPr marL="12700" indent="0">
              <a:buClr>
                <a:schemeClr val="tx1"/>
              </a:buClr>
              <a:buNone/>
            </a:pPr>
            <a:endParaRPr lang="fr-FR" sz="2000" dirty="0">
              <a:latin typeface="Aptos" panose="020B0004020202020204" pitchFamily="34" charset="0"/>
            </a:endParaRPr>
          </a:p>
          <a:p>
            <a:pPr marL="12700" indent="0">
              <a:buClr>
                <a:schemeClr val="tx1"/>
              </a:buClr>
              <a:buNone/>
            </a:pPr>
            <a:r>
              <a:rPr lang="fr-FR" sz="2000" b="1" dirty="0">
                <a:solidFill>
                  <a:srgbClr val="D07689"/>
                </a:solidFill>
                <a:latin typeface="Aptos" panose="020B0004020202020204" pitchFamily="34" charset="0"/>
              </a:rPr>
              <a:t>POIDS CA SUC % </a:t>
            </a:r>
            <a:r>
              <a:rPr lang="fr-FR" sz="2000" b="1" dirty="0">
                <a:solidFill>
                  <a:srgbClr val="FF0000"/>
                </a:solidFill>
                <a:latin typeface="Aptos" panose="020B0004020202020204" pitchFamily="34" charset="0"/>
              </a:rPr>
              <a:t>: -8 % </a:t>
            </a:r>
            <a:r>
              <a:rPr lang="fr-FR" sz="2000" dirty="0">
                <a:latin typeface="Aptos" panose="020B0004020202020204" pitchFamily="34" charset="0"/>
              </a:rPr>
              <a:t>(38% vs 46%) </a:t>
            </a:r>
          </a:p>
          <a:p>
            <a:pPr marL="12700" indent="0">
              <a:buClr>
                <a:schemeClr val="tx1"/>
              </a:buClr>
              <a:buNone/>
            </a:pPr>
            <a:r>
              <a:rPr lang="fr-FR" sz="2000" b="1" dirty="0">
                <a:solidFill>
                  <a:srgbClr val="D07689"/>
                </a:solidFill>
                <a:latin typeface="Aptos" panose="020B0004020202020204" pitchFamily="34" charset="0"/>
              </a:rPr>
              <a:t>POIDS CA WEB % : </a:t>
            </a:r>
            <a:r>
              <a:rPr lang="fr-FR" sz="2000" b="1" dirty="0">
                <a:solidFill>
                  <a:srgbClr val="00B050"/>
                </a:solidFill>
                <a:latin typeface="Aptos" panose="020B0004020202020204" pitchFamily="34" charset="0"/>
              </a:rPr>
              <a:t>+12 % </a:t>
            </a:r>
            <a:r>
              <a:rPr lang="fr-FR" sz="2000" dirty="0">
                <a:latin typeface="Aptos" panose="020B0004020202020204" pitchFamily="34" charset="0"/>
              </a:rPr>
              <a:t>(21% vs 9%) </a:t>
            </a:r>
          </a:p>
          <a:p>
            <a:pPr marL="12700" indent="0">
              <a:buClr>
                <a:schemeClr val="tx1"/>
              </a:buClr>
              <a:buNone/>
            </a:pPr>
            <a:endParaRPr lang="fr-FR" sz="2000" dirty="0">
              <a:latin typeface="Aptos" panose="020B0004020202020204" pitchFamily="34" charset="0"/>
            </a:endParaRPr>
          </a:p>
        </p:txBody>
      </p:sp>
      <p:sp>
        <p:nvSpPr>
          <p:cNvPr id="16" name="object 8">
            <a:extLst>
              <a:ext uri="{FF2B5EF4-FFF2-40B4-BE49-F238E27FC236}">
                <a16:creationId xmlns:a16="http://schemas.microsoft.com/office/drawing/2014/main" id="{C932815B-D5F3-FA61-C139-E49D4AED0CA7}"/>
              </a:ext>
            </a:extLst>
          </p:cNvPr>
          <p:cNvSpPr txBox="1"/>
          <p:nvPr/>
        </p:nvSpPr>
        <p:spPr>
          <a:xfrm>
            <a:off x="207884" y="5625077"/>
            <a:ext cx="7467597" cy="293670"/>
          </a:xfrm>
          <a:prstGeom prst="rect">
            <a:avLst/>
          </a:prstGeom>
        </p:spPr>
        <p:txBody>
          <a:bodyPr vert="horz" wrap="square" lIns="0" tIns="16510" rIns="0" bIns="0" rtlCol="0">
            <a:spAutoFit/>
          </a:bodyPr>
          <a:lstStyle>
            <a:defPPr>
              <a:defRPr lang="fr-FR"/>
            </a:defPPr>
            <a:lvl1pPr marL="469900" indent="-457200">
              <a:lnSpc>
                <a:spcPct val="100000"/>
              </a:lnSpc>
              <a:spcBef>
                <a:spcPts val="130"/>
              </a:spcBef>
              <a:buFont typeface="Arial" panose="020B0604020202020204" pitchFamily="34" charset="0"/>
              <a:buChar char="•"/>
              <a:defRPr sz="2800" spc="235">
                <a:latin typeface="Calibri"/>
                <a:cs typeface="Calibri"/>
              </a:defRPr>
            </a:lvl1pPr>
          </a:lstStyle>
          <a:p>
            <a:pPr marL="12700" indent="0">
              <a:buNone/>
            </a:pPr>
            <a:r>
              <a:rPr lang="fr-FR" sz="1800" i="1" spc="300" dirty="0">
                <a:latin typeface="Aptos" panose="020B0004020202020204" pitchFamily="34" charset="0"/>
              </a:rPr>
              <a:t> N : </a:t>
            </a:r>
            <a:r>
              <a:rPr lang="fr-FR" sz="1800" i="1" dirty="0">
                <a:latin typeface="Aptos" panose="020B0004020202020204" pitchFamily="34" charset="0"/>
              </a:rPr>
              <a:t>Du 17/01/25 au 31/01/25 </a:t>
            </a:r>
            <a:endParaRPr lang="fr-FR" sz="1800" i="1" spc="300" dirty="0">
              <a:latin typeface="Aptos" panose="020B0004020202020204" pitchFamily="34" charset="0"/>
            </a:endParaRPr>
          </a:p>
        </p:txBody>
      </p:sp>
      <p:sp>
        <p:nvSpPr>
          <p:cNvPr id="17" name="object 8">
            <a:extLst>
              <a:ext uri="{FF2B5EF4-FFF2-40B4-BE49-F238E27FC236}">
                <a16:creationId xmlns:a16="http://schemas.microsoft.com/office/drawing/2014/main" id="{0CE55D0A-E2A3-421D-E939-45FD3D0E97A1}"/>
              </a:ext>
            </a:extLst>
          </p:cNvPr>
          <p:cNvSpPr txBox="1"/>
          <p:nvPr/>
        </p:nvSpPr>
        <p:spPr>
          <a:xfrm>
            <a:off x="11391510" y="2116508"/>
            <a:ext cx="6688606" cy="4171655"/>
          </a:xfrm>
          <a:prstGeom prst="rect">
            <a:avLst/>
          </a:prstGeom>
        </p:spPr>
        <p:txBody>
          <a:bodyPr vert="horz" wrap="square" lIns="0" tIns="16510" rIns="0" bIns="0" rtlCol="0">
            <a:spAutoFit/>
          </a:bodyPr>
          <a:lstStyle>
            <a:defPPr>
              <a:defRPr lang="fr-FR"/>
            </a:defPPr>
            <a:lvl1pPr marL="469900" indent="-457200">
              <a:lnSpc>
                <a:spcPct val="100000"/>
              </a:lnSpc>
              <a:spcBef>
                <a:spcPts val="130"/>
              </a:spcBef>
              <a:buFont typeface="Arial" panose="020B0604020202020204" pitchFamily="34" charset="0"/>
              <a:buChar char="•"/>
              <a:defRPr sz="2800" spc="235">
                <a:latin typeface="Calibri"/>
                <a:cs typeface="Calibri"/>
              </a:defRPr>
            </a:lvl1pPr>
          </a:lstStyle>
          <a:p>
            <a:pPr marL="12700" indent="0">
              <a:buClr>
                <a:schemeClr val="tx1"/>
              </a:buClr>
              <a:buNone/>
            </a:pPr>
            <a:r>
              <a:rPr lang="fr-FR" sz="2000" b="1" dirty="0">
                <a:solidFill>
                  <a:srgbClr val="D07689"/>
                </a:solidFill>
                <a:latin typeface="Aptos" panose="020B0004020202020204" pitchFamily="34" charset="0"/>
              </a:rPr>
              <a:t>PM : </a:t>
            </a:r>
            <a:r>
              <a:rPr lang="fr-FR" sz="2000" b="1" dirty="0">
                <a:solidFill>
                  <a:srgbClr val="00B050"/>
                </a:solidFill>
                <a:latin typeface="Aptos" panose="020B0004020202020204" pitchFamily="34" charset="0"/>
              </a:rPr>
              <a:t>+7,3 € </a:t>
            </a:r>
            <a:r>
              <a:rPr lang="fr-FR" sz="2000" dirty="0">
                <a:latin typeface="Aptos" panose="020B0004020202020204" pitchFamily="34" charset="0"/>
              </a:rPr>
              <a:t>(108,4€ vs 101,1€) </a:t>
            </a:r>
          </a:p>
          <a:p>
            <a:pPr marL="12700" indent="0">
              <a:buClr>
                <a:schemeClr val="tx1"/>
              </a:buClr>
              <a:buNone/>
            </a:pPr>
            <a:endParaRPr lang="fr-FR" sz="2000" b="1" dirty="0">
              <a:latin typeface="Aptos" panose="020B0004020202020204" pitchFamily="34" charset="0"/>
            </a:endParaRPr>
          </a:p>
          <a:p>
            <a:pPr marL="12700" indent="0">
              <a:buClr>
                <a:schemeClr val="tx1"/>
              </a:buClr>
              <a:buNone/>
            </a:pPr>
            <a:r>
              <a:rPr lang="fr-FR" sz="2000" b="1" dirty="0">
                <a:solidFill>
                  <a:srgbClr val="D07689"/>
                </a:solidFill>
                <a:latin typeface="Aptos" panose="020B0004020202020204" pitchFamily="34" charset="0"/>
              </a:rPr>
              <a:t>IDV : </a:t>
            </a:r>
            <a:r>
              <a:rPr lang="fr-FR" sz="2000" b="1" dirty="0">
                <a:solidFill>
                  <a:srgbClr val="00B050"/>
                </a:solidFill>
                <a:latin typeface="Aptos" panose="020B0004020202020204" pitchFamily="34" charset="0"/>
              </a:rPr>
              <a:t>+ 0,04 </a:t>
            </a:r>
            <a:r>
              <a:rPr lang="fr-FR" sz="2000" dirty="0">
                <a:latin typeface="Aptos" panose="020B0004020202020204" pitchFamily="34" charset="0"/>
              </a:rPr>
              <a:t>(1,53  vs 1,49) </a:t>
            </a:r>
          </a:p>
          <a:p>
            <a:pPr marL="12700" indent="0">
              <a:buClr>
                <a:schemeClr val="tx1"/>
              </a:buClr>
              <a:buNone/>
            </a:pPr>
            <a:endParaRPr lang="fr-FR" sz="2000" dirty="0">
              <a:latin typeface="Aptos" panose="020B0004020202020204" pitchFamily="34" charset="0"/>
            </a:endParaRPr>
          </a:p>
          <a:p>
            <a:pPr marL="12700" indent="0">
              <a:buClr>
                <a:schemeClr val="tx1"/>
              </a:buClr>
              <a:buNone/>
            </a:pPr>
            <a:r>
              <a:rPr lang="fr-FR" sz="2000" b="1" dirty="0">
                <a:solidFill>
                  <a:srgbClr val="D07689"/>
                </a:solidFill>
                <a:latin typeface="Aptos" panose="020B0004020202020204" pitchFamily="34" charset="0"/>
              </a:rPr>
              <a:t>TAUX DE DEMARQUE : </a:t>
            </a:r>
            <a:r>
              <a:rPr lang="fr-FR" sz="2000" b="1" dirty="0">
                <a:latin typeface="Aptos" panose="020B0004020202020204" pitchFamily="34" charset="0"/>
              </a:rPr>
              <a:t>-1,3 </a:t>
            </a:r>
            <a:r>
              <a:rPr lang="fr-FR" sz="2000" dirty="0">
                <a:latin typeface="Aptos" panose="020B0004020202020204" pitchFamily="34" charset="0"/>
              </a:rPr>
              <a:t>pts (39% vs 40%)</a:t>
            </a:r>
          </a:p>
          <a:p>
            <a:pPr marL="12700" indent="0">
              <a:buClr>
                <a:schemeClr val="tx1"/>
              </a:buClr>
              <a:buNone/>
            </a:pPr>
            <a:endParaRPr lang="fr-FR" sz="2000" dirty="0">
              <a:latin typeface="Aptos" panose="020B0004020202020204" pitchFamily="34" charset="0"/>
            </a:endParaRPr>
          </a:p>
          <a:p>
            <a:pPr marL="12700" indent="0">
              <a:buClr>
                <a:schemeClr val="tx1"/>
              </a:buClr>
              <a:buNone/>
            </a:pPr>
            <a:r>
              <a:rPr lang="fr-FR" sz="2000" b="1" dirty="0">
                <a:solidFill>
                  <a:srgbClr val="D07689"/>
                </a:solidFill>
                <a:latin typeface="Aptos" panose="020B0004020202020204" pitchFamily="34" charset="0"/>
              </a:rPr>
              <a:t>TAUX DE TRANSFORMATION : </a:t>
            </a:r>
            <a:r>
              <a:rPr lang="fr-FR" sz="2000" b="1" dirty="0">
                <a:solidFill>
                  <a:srgbClr val="00B050"/>
                </a:solidFill>
                <a:latin typeface="Aptos" panose="020B0004020202020204" pitchFamily="34" charset="0"/>
              </a:rPr>
              <a:t>+0,7 %</a:t>
            </a:r>
            <a:r>
              <a:rPr lang="fr-FR" sz="2000" dirty="0">
                <a:solidFill>
                  <a:srgbClr val="00B050"/>
                </a:solidFill>
                <a:latin typeface="Aptos" panose="020B0004020202020204" pitchFamily="34" charset="0"/>
              </a:rPr>
              <a:t> </a:t>
            </a:r>
            <a:r>
              <a:rPr lang="fr-FR" sz="2000" dirty="0">
                <a:latin typeface="Aptos" panose="020B0004020202020204" pitchFamily="34" charset="0"/>
              </a:rPr>
              <a:t>(23% vs </a:t>
            </a:r>
          </a:p>
          <a:p>
            <a:pPr marL="12700" indent="0">
              <a:buClr>
                <a:schemeClr val="tx1"/>
              </a:buClr>
              <a:buNone/>
            </a:pPr>
            <a:r>
              <a:rPr lang="fr-FR" sz="2000" dirty="0">
                <a:latin typeface="Aptos" panose="020B0004020202020204" pitchFamily="34" charset="0"/>
              </a:rPr>
              <a:t>14,2%)</a:t>
            </a:r>
          </a:p>
          <a:p>
            <a:pPr marL="12700" indent="0">
              <a:buClr>
                <a:schemeClr val="tx1"/>
              </a:buClr>
              <a:buNone/>
            </a:pPr>
            <a:endParaRPr lang="fr-FR" sz="2000" dirty="0">
              <a:latin typeface="Aptos" panose="020B0004020202020204" pitchFamily="34" charset="0"/>
            </a:endParaRPr>
          </a:p>
          <a:p>
            <a:pPr marL="12700" indent="0">
              <a:buClr>
                <a:schemeClr val="tx1"/>
              </a:buClr>
              <a:buNone/>
            </a:pPr>
            <a:r>
              <a:rPr lang="fr-FR" sz="2000" b="1" dirty="0">
                <a:solidFill>
                  <a:srgbClr val="D07689"/>
                </a:solidFill>
                <a:latin typeface="Aptos" panose="020B0004020202020204" pitchFamily="34" charset="0"/>
              </a:rPr>
              <a:t>VISITEURS : </a:t>
            </a:r>
            <a:r>
              <a:rPr lang="fr-FR" sz="2000" b="1" dirty="0">
                <a:solidFill>
                  <a:srgbClr val="00B050"/>
                </a:solidFill>
                <a:latin typeface="Aptos" panose="020B0004020202020204" pitchFamily="34" charset="0"/>
              </a:rPr>
              <a:t>+2,8 %</a:t>
            </a:r>
            <a:r>
              <a:rPr lang="fr-FR" sz="2000" dirty="0">
                <a:solidFill>
                  <a:srgbClr val="00B050"/>
                </a:solidFill>
                <a:latin typeface="Aptos" panose="020B0004020202020204" pitchFamily="34" charset="0"/>
              </a:rPr>
              <a:t> </a:t>
            </a:r>
            <a:r>
              <a:rPr lang="fr-FR" sz="2000" dirty="0">
                <a:latin typeface="Aptos" panose="020B0004020202020204" pitchFamily="34" charset="0"/>
              </a:rPr>
              <a:t>(9 736 vs 14 267)</a:t>
            </a:r>
          </a:p>
          <a:p>
            <a:pPr marL="12700" indent="0">
              <a:buClr>
                <a:schemeClr val="tx1"/>
              </a:buClr>
              <a:buNone/>
            </a:pPr>
            <a:endParaRPr lang="fr-FR" sz="2000" dirty="0">
              <a:latin typeface="Aptos" panose="020B0004020202020204" pitchFamily="34" charset="0"/>
            </a:endParaRPr>
          </a:p>
          <a:p>
            <a:pPr marL="12700" indent="0">
              <a:buClr>
                <a:schemeClr val="tx1"/>
              </a:buClr>
              <a:buNone/>
            </a:pPr>
            <a:endParaRPr lang="fr-FR" sz="2000" dirty="0">
              <a:latin typeface="Aptos" panose="020B0004020202020204" pitchFamily="34" charset="0"/>
            </a:endParaRPr>
          </a:p>
          <a:p>
            <a:pPr marL="12700" indent="0">
              <a:buClr>
                <a:schemeClr val="tx1"/>
              </a:buClr>
              <a:buNone/>
            </a:pPr>
            <a:endParaRPr lang="fr-FR" sz="2000" dirty="0">
              <a:latin typeface="Aptos" panose="020B0004020202020204" pitchFamily="34" charset="0"/>
            </a:endParaRPr>
          </a:p>
        </p:txBody>
      </p:sp>
      <p:pic>
        <p:nvPicPr>
          <p:cNvPr id="20" name="Image 19">
            <a:extLst>
              <a:ext uri="{FF2B5EF4-FFF2-40B4-BE49-F238E27FC236}">
                <a16:creationId xmlns:a16="http://schemas.microsoft.com/office/drawing/2014/main" id="{6D21049A-EB46-634F-2586-752A2B6AF17C}"/>
              </a:ext>
            </a:extLst>
          </p:cNvPr>
          <p:cNvPicPr>
            <a:picLocks noChangeAspect="1"/>
          </p:cNvPicPr>
          <p:nvPr/>
        </p:nvPicPr>
        <p:blipFill>
          <a:blip r:embed="rId2"/>
          <a:stretch>
            <a:fillRect/>
          </a:stretch>
        </p:blipFill>
        <p:spPr>
          <a:xfrm>
            <a:off x="156694" y="5976373"/>
            <a:ext cx="17674661" cy="1116581"/>
          </a:xfrm>
          <a:prstGeom prst="rect">
            <a:avLst/>
          </a:prstGeom>
        </p:spPr>
      </p:pic>
      <p:pic>
        <p:nvPicPr>
          <p:cNvPr id="22" name="Image 21">
            <a:extLst>
              <a:ext uri="{FF2B5EF4-FFF2-40B4-BE49-F238E27FC236}">
                <a16:creationId xmlns:a16="http://schemas.microsoft.com/office/drawing/2014/main" id="{3C9AB81D-4F05-976C-709E-EC9FF61F11BB}"/>
              </a:ext>
            </a:extLst>
          </p:cNvPr>
          <p:cNvPicPr>
            <a:picLocks noChangeAspect="1"/>
          </p:cNvPicPr>
          <p:nvPr/>
        </p:nvPicPr>
        <p:blipFill>
          <a:blip r:embed="rId3"/>
          <a:stretch>
            <a:fillRect/>
          </a:stretch>
        </p:blipFill>
        <p:spPr>
          <a:xfrm>
            <a:off x="156694" y="9003406"/>
            <a:ext cx="17865295" cy="1198282"/>
          </a:xfrm>
          <a:prstGeom prst="rect">
            <a:avLst/>
          </a:prstGeom>
        </p:spPr>
      </p:pic>
      <p:pic>
        <p:nvPicPr>
          <p:cNvPr id="4" name="Image 3">
            <a:extLst>
              <a:ext uri="{FF2B5EF4-FFF2-40B4-BE49-F238E27FC236}">
                <a16:creationId xmlns:a16="http://schemas.microsoft.com/office/drawing/2014/main" id="{B1CCE2A6-39C7-294F-26C0-675FBB76CA53}"/>
              </a:ext>
            </a:extLst>
          </p:cNvPr>
          <p:cNvPicPr>
            <a:picLocks noChangeAspect="1"/>
          </p:cNvPicPr>
          <p:nvPr/>
        </p:nvPicPr>
        <p:blipFill>
          <a:blip r:embed="rId4"/>
          <a:stretch>
            <a:fillRect/>
          </a:stretch>
        </p:blipFill>
        <p:spPr>
          <a:xfrm>
            <a:off x="163951" y="7258537"/>
            <a:ext cx="15431944" cy="1043528"/>
          </a:xfrm>
          <a:prstGeom prst="rect">
            <a:avLst/>
          </a:prstGeom>
        </p:spPr>
      </p:pic>
    </p:spTree>
    <p:extLst>
      <p:ext uri="{BB962C8B-B14F-4D97-AF65-F5344CB8AC3E}">
        <p14:creationId xmlns:p14="http://schemas.microsoft.com/office/powerpoint/2010/main" val="581973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DBC47-A878-88DA-2FBF-62A4CC48178E}"/>
            </a:ext>
          </a:extLst>
        </p:cNvPr>
        <p:cNvGrpSpPr/>
        <p:nvPr/>
      </p:nvGrpSpPr>
      <p:grpSpPr>
        <a:xfrm>
          <a:off x="0" y="0"/>
          <a:ext cx="0" cy="0"/>
          <a:chOff x="0" y="0"/>
          <a:chExt cx="0" cy="0"/>
        </a:xfrm>
      </p:grpSpPr>
      <p:sp>
        <p:nvSpPr>
          <p:cNvPr id="6" name="object 3">
            <a:extLst>
              <a:ext uri="{FF2B5EF4-FFF2-40B4-BE49-F238E27FC236}">
                <a16:creationId xmlns:a16="http://schemas.microsoft.com/office/drawing/2014/main" id="{078EA74F-C546-6748-12EF-985AFA75E3E8}"/>
              </a:ext>
            </a:extLst>
          </p:cNvPr>
          <p:cNvSpPr/>
          <p:nvPr/>
        </p:nvSpPr>
        <p:spPr>
          <a:xfrm rot="16200000">
            <a:off x="8146729" y="-8146733"/>
            <a:ext cx="1994534" cy="18288002"/>
          </a:xfrm>
          <a:custGeom>
            <a:avLst/>
            <a:gdLst/>
            <a:ahLst/>
            <a:cxnLst/>
            <a:rect l="l" t="t" r="r" b="b"/>
            <a:pathLst>
              <a:path w="3524250" h="10287000">
                <a:moveTo>
                  <a:pt x="0" y="0"/>
                </a:moveTo>
                <a:lnTo>
                  <a:pt x="3524249" y="0"/>
                </a:lnTo>
                <a:lnTo>
                  <a:pt x="3524249" y="10286999"/>
                </a:lnTo>
                <a:lnTo>
                  <a:pt x="0" y="10286999"/>
                </a:lnTo>
                <a:lnTo>
                  <a:pt x="0" y="0"/>
                </a:lnTo>
                <a:close/>
              </a:path>
            </a:pathLst>
          </a:custGeom>
          <a:solidFill>
            <a:schemeClr val="accent2">
              <a:lumMod val="75000"/>
            </a:schemeClr>
          </a:solidFill>
          <a:ln>
            <a:solidFill>
              <a:schemeClr val="accent2">
                <a:lumMod val="75000"/>
              </a:schemeClr>
            </a:solidFill>
          </a:ln>
        </p:spPr>
        <p:txBody>
          <a:bodyPr wrap="square" lIns="0" tIns="0" rIns="0" bIns="0" rtlCol="0"/>
          <a:lstStyle/>
          <a:p>
            <a:endParaRPr/>
          </a:p>
        </p:txBody>
      </p:sp>
      <p:sp>
        <p:nvSpPr>
          <p:cNvPr id="3" name="object 3">
            <a:extLst>
              <a:ext uri="{FF2B5EF4-FFF2-40B4-BE49-F238E27FC236}">
                <a16:creationId xmlns:a16="http://schemas.microsoft.com/office/drawing/2014/main" id="{D628B147-FE17-389E-0C04-83E14149E6FC}"/>
              </a:ext>
            </a:extLst>
          </p:cNvPr>
          <p:cNvSpPr txBox="1">
            <a:spLocks noGrp="1"/>
          </p:cNvSpPr>
          <p:nvPr>
            <p:ph type="title"/>
          </p:nvPr>
        </p:nvSpPr>
        <p:spPr>
          <a:xfrm>
            <a:off x="6744648" y="375603"/>
            <a:ext cx="4798695" cy="658495"/>
          </a:xfrm>
          <a:prstGeom prst="rect">
            <a:avLst/>
          </a:prstGeom>
        </p:spPr>
        <p:txBody>
          <a:bodyPr vert="horz" wrap="square" lIns="0" tIns="12700" rIns="0" bIns="0" rtlCol="0">
            <a:spAutoFit/>
          </a:bodyPr>
          <a:lstStyle/>
          <a:p>
            <a:pPr marL="12700" algn="ctr">
              <a:spcBef>
                <a:spcPts val="100"/>
              </a:spcBef>
            </a:pPr>
            <a:r>
              <a:rPr lang="fr-FR" spc="60" dirty="0">
                <a:solidFill>
                  <a:schemeClr val="bg1"/>
                </a:solidFill>
                <a:latin typeface="Aptos" panose="020B0004020202020204" pitchFamily="34" charset="0"/>
                <a:cs typeface="Calibri"/>
              </a:rPr>
              <a:t>5</a:t>
            </a:r>
            <a:r>
              <a:rPr spc="60" dirty="0">
                <a:solidFill>
                  <a:schemeClr val="bg1"/>
                </a:solidFill>
                <a:latin typeface="Aptos" panose="020B0004020202020204" pitchFamily="34" charset="0"/>
                <a:cs typeface="Calibri"/>
              </a:rPr>
              <a:t>. </a:t>
            </a:r>
            <a:r>
              <a:rPr lang="fr-FR" spc="60" dirty="0">
                <a:solidFill>
                  <a:schemeClr val="bg1"/>
                </a:solidFill>
                <a:latin typeface="Aptos" panose="020B0004020202020204" pitchFamily="34" charset="0"/>
                <a:cs typeface="Calibri"/>
              </a:rPr>
              <a:t>Bilan</a:t>
            </a:r>
            <a:endParaRPr spc="60" dirty="0">
              <a:solidFill>
                <a:schemeClr val="bg1"/>
              </a:solidFill>
              <a:latin typeface="Aptos" panose="020B0004020202020204" pitchFamily="34" charset="0"/>
              <a:cs typeface="Calibri"/>
            </a:endParaRPr>
          </a:p>
        </p:txBody>
      </p:sp>
      <p:sp>
        <p:nvSpPr>
          <p:cNvPr id="4" name="object 4">
            <a:extLst>
              <a:ext uri="{FF2B5EF4-FFF2-40B4-BE49-F238E27FC236}">
                <a16:creationId xmlns:a16="http://schemas.microsoft.com/office/drawing/2014/main" id="{E4963A0A-7C5E-DDE0-C2FA-D420C83AE147}"/>
              </a:ext>
            </a:extLst>
          </p:cNvPr>
          <p:cNvSpPr/>
          <p:nvPr/>
        </p:nvSpPr>
        <p:spPr>
          <a:xfrm>
            <a:off x="4932041" y="1409700"/>
            <a:ext cx="8423910" cy="24765"/>
          </a:xfrm>
          <a:custGeom>
            <a:avLst/>
            <a:gdLst/>
            <a:ahLst/>
            <a:cxnLst/>
            <a:rect l="l" t="t" r="r" b="b"/>
            <a:pathLst>
              <a:path w="8423910" h="24765">
                <a:moveTo>
                  <a:pt x="8423324" y="24716"/>
                </a:moveTo>
                <a:lnTo>
                  <a:pt x="0" y="24716"/>
                </a:lnTo>
                <a:lnTo>
                  <a:pt x="0" y="0"/>
                </a:lnTo>
                <a:lnTo>
                  <a:pt x="8423324" y="0"/>
                </a:lnTo>
                <a:lnTo>
                  <a:pt x="8423324" y="24716"/>
                </a:lnTo>
                <a:close/>
              </a:path>
            </a:pathLst>
          </a:custGeom>
          <a:solidFill>
            <a:schemeClr val="bg1"/>
          </a:solidFill>
          <a:ln>
            <a:solidFill>
              <a:schemeClr val="bg1"/>
            </a:solidFill>
          </a:ln>
        </p:spPr>
        <p:txBody>
          <a:bodyPr wrap="square" lIns="0" tIns="0" rIns="0" bIns="0" rtlCol="0"/>
          <a:lstStyle/>
          <a:p>
            <a:pPr algn="ctr"/>
            <a:endParaRPr dirty="0"/>
          </a:p>
        </p:txBody>
      </p:sp>
      <p:sp>
        <p:nvSpPr>
          <p:cNvPr id="5" name="ZoneTexte 4">
            <a:extLst>
              <a:ext uri="{FF2B5EF4-FFF2-40B4-BE49-F238E27FC236}">
                <a16:creationId xmlns:a16="http://schemas.microsoft.com/office/drawing/2014/main" id="{374693CB-8D1B-1151-A476-4B0380C2E069}"/>
              </a:ext>
            </a:extLst>
          </p:cNvPr>
          <p:cNvSpPr txBox="1"/>
          <p:nvPr/>
        </p:nvSpPr>
        <p:spPr>
          <a:xfrm>
            <a:off x="190495" y="2171700"/>
            <a:ext cx="17907000" cy="6555641"/>
          </a:xfrm>
          <a:prstGeom prst="rect">
            <a:avLst/>
          </a:prstGeom>
          <a:noFill/>
        </p:spPr>
        <p:txBody>
          <a:bodyPr wrap="square">
            <a:spAutoFit/>
          </a:bodyPr>
          <a:lstStyle/>
          <a:p>
            <a:r>
              <a:rPr lang="fr-FR" sz="2000" dirty="0"/>
              <a:t>Dans l’ensemble, le bilan des soldes de la saison AH24 est satisfaisant.</a:t>
            </a:r>
            <a:br>
              <a:rPr lang="fr-FR" sz="2000" dirty="0"/>
            </a:br>
            <a:r>
              <a:rPr lang="fr-FR" sz="2000" dirty="0"/>
              <a:t>La D1-D2 est un succès : on constate des évolutions vs N-1 dans le vert, excepté un poids CA pour les succursales sur la totalité (-5%), qui a diminué sur toute la période des soldes, ainsi qu’un IDV qui peine à augmenter mais reste relativement stable sur la durée des soldes.</a:t>
            </a:r>
          </a:p>
          <a:p>
            <a:endParaRPr lang="fr-FR" sz="2000" dirty="0"/>
          </a:p>
          <a:p>
            <a:r>
              <a:rPr lang="fr-FR" sz="2000" dirty="0"/>
              <a:t>Le planning des soldes a été modifié en AH24, avec la suppression de la D4 et un prolongement de la D3. La durée totale des soldes reste la même, mais avec une D3 étendue sur deux semaines. Concernant cette D3, il y a eu l’apparition d’un booster (-10% D2) sur la dernière semaine, remplaçant ainsi la D4 tout en restant en D3.</a:t>
            </a:r>
          </a:p>
          <a:p>
            <a:r>
              <a:rPr lang="fr-FR" sz="2000" dirty="0"/>
              <a:t>Ce changement significatif a porté ses fruits : tous les voyants sont au vert, hormis le poids CA succursales (-8%). Mais on peut dire que ce changement est à refaire en vue de l’évolution des chiffres. En combinant le CA des succursales, du web et du booster AH24 vs le CA des succursales et du web AH23 (puisqu’il n’y avait pas de booster en AH23), on observe une augmentation de 70 % (456 998€ vs 267 461€). </a:t>
            </a:r>
          </a:p>
          <a:p>
            <a:endParaRPr lang="fr-FR" sz="2000" dirty="0"/>
          </a:p>
          <a:p>
            <a:r>
              <a:rPr lang="fr-FR" sz="2000" dirty="0"/>
              <a:t>Le nouveau booster permet, d’une part, de faire évoluer les chiffres, mais également, on constate que le PMV explose grâce au booster, passant de 108 en OP à 155. De plus, l’IV (2,72), qui peinait à évoluer durant ces soldes, explose avec le booster, gagnant 1,2 pt sur son indice.</a:t>
            </a:r>
          </a:p>
          <a:p>
            <a:endParaRPr lang="fr-FR" sz="2000" dirty="0"/>
          </a:p>
          <a:p>
            <a:r>
              <a:rPr lang="fr-FR" sz="2000" dirty="0"/>
              <a:t>Le web a également beaucoup contribué à l’évolution positive des soldes. Chaque semaine, on observe en moyenne +150 % vs N-1. Par ailleurs, certes, le CA des succursales a augmenté pour toutes les démarques des soldes, mais son volume de part de CA a quant à lui diminué. Aurions-nous affaire à un changement des habitudes d’achat et à une migration vers le web ?</a:t>
            </a:r>
          </a:p>
          <a:p>
            <a:pPr marL="12700" indent="0">
              <a:buNone/>
            </a:pPr>
            <a:endParaRPr lang="fr-FR" sz="2000" dirty="0">
              <a:solidFill>
                <a:srgbClr val="302E2C"/>
              </a:solidFill>
              <a:highlight>
                <a:srgbClr val="FFFF00"/>
              </a:highlight>
              <a:latin typeface="Aptos" panose="020B0004020202020204" pitchFamily="34" charset="0"/>
            </a:endParaRPr>
          </a:p>
          <a:p>
            <a:pPr marL="12700" indent="0">
              <a:buNone/>
            </a:pPr>
            <a:endParaRPr lang="fr-FR" sz="2000" dirty="0">
              <a:solidFill>
                <a:srgbClr val="302E2C"/>
              </a:solidFill>
              <a:highlight>
                <a:srgbClr val="FFFF00"/>
              </a:highlight>
              <a:latin typeface="Aptos" panose="020B0004020202020204" pitchFamily="34" charset="0"/>
            </a:endParaRPr>
          </a:p>
          <a:p>
            <a:pPr marL="12700" indent="0">
              <a:buNone/>
            </a:pPr>
            <a:endParaRPr lang="fr-FR" sz="2000" dirty="0">
              <a:solidFill>
                <a:srgbClr val="302E2C"/>
              </a:solidFill>
              <a:highlight>
                <a:srgbClr val="FFFF00"/>
              </a:highlight>
              <a:latin typeface="Aptos" panose="020B0004020202020204" pitchFamily="34" charset="0"/>
            </a:endParaRPr>
          </a:p>
          <a:p>
            <a:pPr marL="12700" indent="0">
              <a:buNone/>
            </a:pPr>
            <a:r>
              <a:rPr lang="fr-FR" sz="2000" dirty="0">
                <a:solidFill>
                  <a:srgbClr val="302E2C"/>
                </a:solidFill>
                <a:highlight>
                  <a:srgbClr val="FFFF00"/>
                </a:highlight>
                <a:latin typeface="Aptos" panose="020B0004020202020204" pitchFamily="34" charset="0"/>
              </a:rPr>
              <a:t> </a:t>
            </a:r>
            <a:endParaRPr lang="fr-FR" sz="2000" b="0" i="0" u="none" strike="noStrike" baseline="0" dirty="0">
              <a:solidFill>
                <a:srgbClr val="302E2C"/>
              </a:solidFill>
              <a:highlight>
                <a:srgbClr val="FFFF00"/>
              </a:highlight>
              <a:latin typeface="Aptos" panose="020B0004020202020204" pitchFamily="34" charset="0"/>
            </a:endParaRPr>
          </a:p>
          <a:p>
            <a:pPr marL="12700" indent="0">
              <a:buNone/>
            </a:pPr>
            <a:endParaRPr lang="fr-FR" sz="2000" dirty="0">
              <a:solidFill>
                <a:srgbClr val="302E2C"/>
              </a:solidFill>
              <a:highlight>
                <a:srgbClr val="FFFF00"/>
              </a:highlight>
              <a:latin typeface="Aptos" panose="020B0004020202020204" pitchFamily="34" charset="0"/>
            </a:endParaRPr>
          </a:p>
        </p:txBody>
      </p:sp>
    </p:spTree>
    <p:extLst>
      <p:ext uri="{BB962C8B-B14F-4D97-AF65-F5344CB8AC3E}">
        <p14:creationId xmlns:p14="http://schemas.microsoft.com/office/powerpoint/2010/main" val="780967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A0CD1-0FB8-9E0D-3B8C-BCC2275EE382}"/>
            </a:ext>
          </a:extLst>
        </p:cNvPr>
        <p:cNvGrpSpPr/>
        <p:nvPr/>
      </p:nvGrpSpPr>
      <p:grpSpPr>
        <a:xfrm>
          <a:off x="0" y="0"/>
          <a:ext cx="0" cy="0"/>
          <a:chOff x="0" y="0"/>
          <a:chExt cx="0" cy="0"/>
        </a:xfrm>
      </p:grpSpPr>
      <p:sp>
        <p:nvSpPr>
          <p:cNvPr id="6" name="object 3">
            <a:extLst>
              <a:ext uri="{FF2B5EF4-FFF2-40B4-BE49-F238E27FC236}">
                <a16:creationId xmlns:a16="http://schemas.microsoft.com/office/drawing/2014/main" id="{4CA9DA71-5F94-004C-1B47-061D9A30634C}"/>
              </a:ext>
            </a:extLst>
          </p:cNvPr>
          <p:cNvSpPr/>
          <p:nvPr/>
        </p:nvSpPr>
        <p:spPr>
          <a:xfrm rot="16200000">
            <a:off x="-1734028" y="3181826"/>
            <a:ext cx="10286999" cy="3923343"/>
          </a:xfrm>
          <a:custGeom>
            <a:avLst/>
            <a:gdLst/>
            <a:ahLst/>
            <a:cxnLst/>
            <a:rect l="l" t="t" r="r" b="b"/>
            <a:pathLst>
              <a:path w="3524250" h="10287000">
                <a:moveTo>
                  <a:pt x="0" y="0"/>
                </a:moveTo>
                <a:lnTo>
                  <a:pt x="3524249" y="0"/>
                </a:lnTo>
                <a:lnTo>
                  <a:pt x="3524249" y="10286999"/>
                </a:lnTo>
                <a:lnTo>
                  <a:pt x="0" y="10286999"/>
                </a:lnTo>
                <a:lnTo>
                  <a:pt x="0" y="0"/>
                </a:lnTo>
                <a:close/>
              </a:path>
            </a:pathLst>
          </a:custGeom>
          <a:solidFill>
            <a:schemeClr val="accent2">
              <a:lumMod val="75000"/>
            </a:schemeClr>
          </a:solidFill>
          <a:ln>
            <a:solidFill>
              <a:schemeClr val="accent2">
                <a:lumMod val="75000"/>
              </a:schemeClr>
            </a:solidFill>
          </a:ln>
        </p:spPr>
        <p:txBody>
          <a:bodyPr wrap="square" lIns="0" tIns="0" rIns="0" bIns="0" rtlCol="0"/>
          <a:lstStyle/>
          <a:p>
            <a:endParaRPr/>
          </a:p>
        </p:txBody>
      </p:sp>
      <p:sp>
        <p:nvSpPr>
          <p:cNvPr id="3" name="object 3">
            <a:extLst>
              <a:ext uri="{FF2B5EF4-FFF2-40B4-BE49-F238E27FC236}">
                <a16:creationId xmlns:a16="http://schemas.microsoft.com/office/drawing/2014/main" id="{9BE84369-05E5-CABA-124A-6457D73B3913}"/>
              </a:ext>
            </a:extLst>
          </p:cNvPr>
          <p:cNvSpPr txBox="1">
            <a:spLocks noGrp="1"/>
          </p:cNvSpPr>
          <p:nvPr>
            <p:ph type="title"/>
          </p:nvPr>
        </p:nvSpPr>
        <p:spPr>
          <a:xfrm>
            <a:off x="8783959" y="379120"/>
            <a:ext cx="5371143" cy="651460"/>
          </a:xfrm>
          <a:prstGeom prst="rect">
            <a:avLst/>
          </a:prstGeom>
        </p:spPr>
        <p:txBody>
          <a:bodyPr vert="horz" wrap="square" lIns="0" tIns="12700" rIns="0" bIns="0" rtlCol="0">
            <a:spAutoFit/>
          </a:bodyPr>
          <a:lstStyle/>
          <a:p>
            <a:pPr marL="12700" algn="ctr">
              <a:spcBef>
                <a:spcPts val="100"/>
              </a:spcBef>
            </a:pPr>
            <a:r>
              <a:rPr lang="fr-FR" spc="60" dirty="0">
                <a:solidFill>
                  <a:schemeClr val="tx1"/>
                </a:solidFill>
                <a:latin typeface="Aptos" panose="020B0004020202020204" pitchFamily="34" charset="0"/>
                <a:cs typeface="Calibri"/>
              </a:rPr>
              <a:t>6</a:t>
            </a:r>
            <a:r>
              <a:rPr spc="60" dirty="0">
                <a:solidFill>
                  <a:schemeClr val="tx1"/>
                </a:solidFill>
                <a:latin typeface="Aptos" panose="020B0004020202020204" pitchFamily="34" charset="0"/>
                <a:cs typeface="Calibri"/>
              </a:rPr>
              <a:t>. </a:t>
            </a:r>
            <a:r>
              <a:rPr lang="fr-FR" spc="60" dirty="0">
                <a:solidFill>
                  <a:schemeClr val="tx1"/>
                </a:solidFill>
                <a:latin typeface="Aptos" panose="020B0004020202020204" pitchFamily="34" charset="0"/>
                <a:cs typeface="Calibri"/>
              </a:rPr>
              <a:t>Recommandations</a:t>
            </a:r>
            <a:endParaRPr spc="60" dirty="0">
              <a:solidFill>
                <a:schemeClr val="tx1"/>
              </a:solidFill>
              <a:latin typeface="Aptos" panose="020B0004020202020204" pitchFamily="34" charset="0"/>
              <a:cs typeface="Calibri"/>
            </a:endParaRPr>
          </a:p>
        </p:txBody>
      </p:sp>
      <p:sp>
        <p:nvSpPr>
          <p:cNvPr id="4" name="object 4">
            <a:extLst>
              <a:ext uri="{FF2B5EF4-FFF2-40B4-BE49-F238E27FC236}">
                <a16:creationId xmlns:a16="http://schemas.microsoft.com/office/drawing/2014/main" id="{04DF2BA1-ED36-0C46-B8A6-9F021DAB3DEE}"/>
              </a:ext>
            </a:extLst>
          </p:cNvPr>
          <p:cNvSpPr/>
          <p:nvPr/>
        </p:nvSpPr>
        <p:spPr>
          <a:xfrm>
            <a:off x="7467600" y="1409700"/>
            <a:ext cx="8423910" cy="24765"/>
          </a:xfrm>
          <a:custGeom>
            <a:avLst/>
            <a:gdLst/>
            <a:ahLst/>
            <a:cxnLst/>
            <a:rect l="l" t="t" r="r" b="b"/>
            <a:pathLst>
              <a:path w="8423910" h="24765">
                <a:moveTo>
                  <a:pt x="8423324" y="24716"/>
                </a:moveTo>
                <a:lnTo>
                  <a:pt x="0" y="24716"/>
                </a:lnTo>
                <a:lnTo>
                  <a:pt x="0" y="0"/>
                </a:lnTo>
                <a:lnTo>
                  <a:pt x="8423324" y="0"/>
                </a:lnTo>
                <a:lnTo>
                  <a:pt x="8423324" y="24716"/>
                </a:lnTo>
                <a:close/>
              </a:path>
            </a:pathLst>
          </a:custGeom>
          <a:solidFill>
            <a:schemeClr val="tx1"/>
          </a:solidFill>
          <a:ln>
            <a:solidFill>
              <a:schemeClr val="tx1"/>
            </a:solidFill>
          </a:ln>
        </p:spPr>
        <p:txBody>
          <a:bodyPr wrap="square" lIns="0" tIns="0" rIns="0" bIns="0" rtlCol="0"/>
          <a:lstStyle/>
          <a:p>
            <a:pPr algn="ctr"/>
            <a:endParaRPr dirty="0"/>
          </a:p>
        </p:txBody>
      </p:sp>
      <p:sp>
        <p:nvSpPr>
          <p:cNvPr id="2" name="ZoneTexte 1">
            <a:extLst>
              <a:ext uri="{FF2B5EF4-FFF2-40B4-BE49-F238E27FC236}">
                <a16:creationId xmlns:a16="http://schemas.microsoft.com/office/drawing/2014/main" id="{FD8EBC4C-C850-BF57-8E05-860F78F1D39F}"/>
              </a:ext>
            </a:extLst>
          </p:cNvPr>
          <p:cNvSpPr txBox="1"/>
          <p:nvPr/>
        </p:nvSpPr>
        <p:spPr>
          <a:xfrm>
            <a:off x="6019800" y="1778572"/>
            <a:ext cx="11963400" cy="2554545"/>
          </a:xfrm>
          <a:prstGeom prst="rect">
            <a:avLst/>
          </a:prstGeom>
          <a:noFill/>
        </p:spPr>
        <p:txBody>
          <a:bodyPr wrap="square">
            <a:spAutoFit/>
          </a:bodyPr>
          <a:lstStyle/>
          <a:p>
            <a:pPr marL="12700" indent="0">
              <a:buNone/>
            </a:pPr>
            <a:r>
              <a:rPr lang="fr-FR" sz="2000" dirty="0">
                <a:highlight>
                  <a:srgbClr val="FFFF00"/>
                </a:highlight>
                <a:latin typeface="Aptos" panose="020B0004020202020204" pitchFamily="34" charset="0"/>
              </a:rPr>
              <a:t>Conserver cette mécanique mais peut être avoir une sélection de produits à -50% plus restreinte afin de garder un taux de remise moins élevé ce qui contribuerait à booster le PM. </a:t>
            </a:r>
          </a:p>
          <a:p>
            <a:pPr marL="12700" indent="0">
              <a:buNone/>
            </a:pPr>
            <a:endParaRPr lang="fr-FR" sz="2000" dirty="0">
              <a:highlight>
                <a:srgbClr val="FFFF00"/>
              </a:highlight>
              <a:latin typeface="Aptos" panose="020B0004020202020204" pitchFamily="34" charset="0"/>
            </a:endParaRPr>
          </a:p>
          <a:p>
            <a:pPr marL="12700" indent="0">
              <a:buNone/>
            </a:pPr>
            <a:r>
              <a:rPr lang="fr-FR" sz="2000" dirty="0">
                <a:highlight>
                  <a:srgbClr val="FFFF00"/>
                </a:highlight>
                <a:latin typeface="Aptos" panose="020B0004020202020204" pitchFamily="34" charset="0"/>
              </a:rPr>
              <a:t>Maintenir un ciblage élargi, offrant à un plus grand nombre de clientes la possibilité de bénéficier de cette offre.</a:t>
            </a:r>
          </a:p>
          <a:p>
            <a:pPr marL="12700" indent="0">
              <a:buNone/>
            </a:pPr>
            <a:endParaRPr lang="fr-FR" sz="2000" dirty="0">
              <a:highlight>
                <a:srgbClr val="FFFF00"/>
              </a:highlight>
              <a:latin typeface="Aptos" panose="020B0004020202020204" pitchFamily="34" charset="0"/>
            </a:endParaRPr>
          </a:p>
          <a:p>
            <a:pPr marL="12700" indent="0">
              <a:buNone/>
            </a:pPr>
            <a:r>
              <a:rPr lang="fr-FR" sz="2000" dirty="0">
                <a:highlight>
                  <a:srgbClr val="FFFF00"/>
                </a:highlight>
                <a:latin typeface="Aptos" panose="020B0004020202020204" pitchFamily="34" charset="0"/>
              </a:rPr>
              <a:t>Garder un </a:t>
            </a:r>
            <a:r>
              <a:rPr lang="fr-FR" sz="2000" dirty="0" err="1">
                <a:highlight>
                  <a:srgbClr val="FFFF00"/>
                </a:highlight>
                <a:latin typeface="Aptos" panose="020B0004020202020204" pitchFamily="34" charset="0"/>
              </a:rPr>
              <a:t>merch</a:t>
            </a:r>
            <a:r>
              <a:rPr lang="fr-FR" sz="2000" dirty="0">
                <a:highlight>
                  <a:srgbClr val="FFFF00"/>
                </a:highlight>
                <a:latin typeface="Aptos" panose="020B0004020202020204" pitchFamily="34" charset="0"/>
              </a:rPr>
              <a:t> au thème avec une mise en avant des produits les moins performants afin de booster leur écoulement (en vitrine, table d’impact, en newsletter).</a:t>
            </a:r>
          </a:p>
        </p:txBody>
      </p:sp>
    </p:spTree>
    <p:extLst>
      <p:ext uri="{BB962C8B-B14F-4D97-AF65-F5344CB8AC3E}">
        <p14:creationId xmlns:p14="http://schemas.microsoft.com/office/powerpoint/2010/main" val="28333383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2710</TotalTime>
  <Words>1060</Words>
  <Application>Microsoft Office PowerPoint</Application>
  <PresentationFormat>Personnalisé</PresentationFormat>
  <Paragraphs>114</Paragraphs>
  <Slides>7</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7</vt:i4>
      </vt:variant>
    </vt:vector>
  </HeadingPairs>
  <TitlesOfParts>
    <vt:vector size="14" baseType="lpstr">
      <vt:lpstr>Gotham Black</vt:lpstr>
      <vt:lpstr>Aptos</vt:lpstr>
      <vt:lpstr>Calibri</vt:lpstr>
      <vt:lpstr>Cambria</vt:lpstr>
      <vt:lpstr>Tahoma</vt:lpstr>
      <vt:lpstr>Times New Roman</vt:lpstr>
      <vt:lpstr>Office Theme</vt:lpstr>
      <vt:lpstr>Présentation PowerPoint</vt:lpstr>
      <vt:lpstr>1. Récap opération </vt:lpstr>
      <vt:lpstr>2. Performances D1 vs N-1</vt:lpstr>
      <vt:lpstr>2. Performances D2 vs N-1</vt:lpstr>
      <vt:lpstr>2. Performances D3 vs N-1</vt:lpstr>
      <vt:lpstr>5. Bilan</vt:lpstr>
      <vt:lpstr>6. Recommandations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DISPOSITIF CAROLL DAYS PE23</dc:title>
  <dc:creator>dorine poirier</dc:creator>
  <cp:keywords>DAFT57FKWBM,BACunQ3swPI</cp:keywords>
  <cp:lastModifiedBy>Jules TADEJ</cp:lastModifiedBy>
  <cp:revision>63</cp:revision>
  <dcterms:created xsi:type="dcterms:W3CDTF">2022-12-06T16:27:14Z</dcterms:created>
  <dcterms:modified xsi:type="dcterms:W3CDTF">2025-02-26T15:23:21Z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2022-12-06T00:00:00Z</vt:filetime>
  </property>
  <property fmtid="{D5CDD505-2E9C-101B-9397-08002B2CF9AE}" pid="3" name="Creator">
    <vt:lpwstr>Canva</vt:lpwstr>
  </property>
  <property fmtid="{D5CDD505-2E9C-101B-9397-08002B2CF9AE}" pid="4" name="LastSaved">
    <vt:filetime>2022-12-06T00:00:00Z</vt:filetime>
  </property>
</Properties>
</file>